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20"/>
  </p:notesMasterIdLst>
  <p:handoutMasterIdLst>
    <p:handoutMasterId r:id="rId21"/>
  </p:handoutMasterIdLst>
  <p:sldIdLst>
    <p:sldId id="256" r:id="rId2"/>
    <p:sldId id="290" r:id="rId3"/>
    <p:sldId id="264" r:id="rId4"/>
    <p:sldId id="665" r:id="rId5"/>
    <p:sldId id="664" r:id="rId6"/>
    <p:sldId id="289" r:id="rId7"/>
    <p:sldId id="287" r:id="rId8"/>
    <p:sldId id="667" r:id="rId9"/>
    <p:sldId id="276" r:id="rId10"/>
    <p:sldId id="266" r:id="rId11"/>
    <p:sldId id="291" r:id="rId12"/>
    <p:sldId id="288" r:id="rId13"/>
    <p:sldId id="271" r:id="rId14"/>
    <p:sldId id="270" r:id="rId15"/>
    <p:sldId id="258" r:id="rId16"/>
    <p:sldId id="669" r:id="rId17"/>
    <p:sldId id="274" r:id="rId18"/>
    <p:sldId id="281" r:id="rId19"/>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98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77901" autoAdjust="0"/>
  </p:normalViewPr>
  <p:slideViewPr>
    <p:cSldViewPr snapToGrid="0">
      <p:cViewPr varScale="1">
        <p:scale>
          <a:sx n="56" d="100"/>
          <a:sy n="56" d="100"/>
        </p:scale>
        <p:origin x="11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7" cy="498215"/>
          </a:xfrm>
          <a:prstGeom prst="rect">
            <a:avLst/>
          </a:prstGeom>
        </p:spPr>
        <p:txBody>
          <a:bodyPr vert="horz" lIns="91458" tIns="45729" rIns="91458" bIns="45729" rtlCol="0"/>
          <a:lstStyle>
            <a:lvl1pPr algn="l">
              <a:defRPr sz="1200"/>
            </a:lvl1pPr>
          </a:lstStyle>
          <a:p>
            <a:endParaRPr lang="en-GB"/>
          </a:p>
        </p:txBody>
      </p:sp>
      <p:sp>
        <p:nvSpPr>
          <p:cNvPr id="3" name="Date Placeholder 2"/>
          <p:cNvSpPr>
            <a:spLocks noGrp="1"/>
          </p:cNvSpPr>
          <p:nvPr>
            <p:ph type="dt" sz="quarter" idx="1"/>
          </p:nvPr>
        </p:nvSpPr>
        <p:spPr>
          <a:xfrm>
            <a:off x="3851343" y="0"/>
            <a:ext cx="2946347" cy="498215"/>
          </a:xfrm>
          <a:prstGeom prst="rect">
            <a:avLst/>
          </a:prstGeom>
        </p:spPr>
        <p:txBody>
          <a:bodyPr vert="horz" lIns="91458" tIns="45729" rIns="91458" bIns="45729" rtlCol="0"/>
          <a:lstStyle>
            <a:lvl1pPr algn="r">
              <a:defRPr sz="1200"/>
            </a:lvl1pPr>
          </a:lstStyle>
          <a:p>
            <a:fld id="{410A028A-45B3-4583-8A13-5B5C460EAA83}" type="datetimeFigureOut">
              <a:rPr lang="en-GB" smtClean="0"/>
              <a:t>07/10/2024</a:t>
            </a:fld>
            <a:endParaRPr lang="en-GB"/>
          </a:p>
        </p:txBody>
      </p:sp>
      <p:sp>
        <p:nvSpPr>
          <p:cNvPr id="4" name="Footer Placeholder 3"/>
          <p:cNvSpPr>
            <a:spLocks noGrp="1"/>
          </p:cNvSpPr>
          <p:nvPr>
            <p:ph type="ftr" sz="quarter" idx="2"/>
          </p:nvPr>
        </p:nvSpPr>
        <p:spPr>
          <a:xfrm>
            <a:off x="1" y="9431600"/>
            <a:ext cx="2946347" cy="498214"/>
          </a:xfrm>
          <a:prstGeom prst="rect">
            <a:avLst/>
          </a:prstGeom>
        </p:spPr>
        <p:txBody>
          <a:bodyPr vert="horz" lIns="91458" tIns="45729" rIns="91458" bIns="45729" rtlCol="0" anchor="b"/>
          <a:lstStyle>
            <a:lvl1pPr algn="l">
              <a:defRPr sz="1200"/>
            </a:lvl1pPr>
          </a:lstStyle>
          <a:p>
            <a:endParaRPr lang="en-GB"/>
          </a:p>
        </p:txBody>
      </p:sp>
      <p:sp>
        <p:nvSpPr>
          <p:cNvPr id="5" name="Slide Number Placeholder 4"/>
          <p:cNvSpPr>
            <a:spLocks noGrp="1"/>
          </p:cNvSpPr>
          <p:nvPr>
            <p:ph type="sldNum" sz="quarter" idx="3"/>
          </p:nvPr>
        </p:nvSpPr>
        <p:spPr>
          <a:xfrm>
            <a:off x="3851343" y="9431600"/>
            <a:ext cx="2946347" cy="498214"/>
          </a:xfrm>
          <a:prstGeom prst="rect">
            <a:avLst/>
          </a:prstGeom>
        </p:spPr>
        <p:txBody>
          <a:bodyPr vert="horz" lIns="91458" tIns="45729" rIns="91458" bIns="45729" rtlCol="0" anchor="b"/>
          <a:lstStyle>
            <a:lvl1pPr algn="r">
              <a:defRPr sz="1200"/>
            </a:lvl1pPr>
          </a:lstStyle>
          <a:p>
            <a:fld id="{34D8FC52-EA86-4C66-8522-B6C47B096C85}" type="slidenum">
              <a:rPr lang="en-GB" smtClean="0"/>
              <a:t>‹#›</a:t>
            </a:fld>
            <a:endParaRPr lang="en-GB"/>
          </a:p>
        </p:txBody>
      </p:sp>
    </p:spTree>
    <p:extLst>
      <p:ext uri="{BB962C8B-B14F-4D97-AF65-F5344CB8AC3E}">
        <p14:creationId xmlns:p14="http://schemas.microsoft.com/office/powerpoint/2010/main" val="132426042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7T15:18:28.242"/>
    </inkml:context>
    <inkml:brush xml:id="br0">
      <inkml:brushProperty name="width" value="0.05" units="cm"/>
      <inkml:brushProperty name="height" value="0.05" units="cm"/>
      <inkml:brushProperty name="color" value="#F6630D"/>
      <inkml:brushProperty name="ignorePressure" value="1"/>
    </inkml:brush>
  </inkml:definitions>
  <inkml:trace contextRef="#ctx0" brushRef="#br0">1104 141,'-147'-29,"-188"-33,317 66,1 1,0 0,0 1,0 0,1 2,0 0,1 1,-1 0,2 1,-1 1,2 0,-1 1,1 1,1 0,1 0,0 1,0 1,1 0,1 0,1 1,0 0,-2 7,-22 28,-138 171,158-209,0 1,1 1,1 0,1 0,0 1,1 0,0 0,1 1,1 0,1 1,1-1,0 1,1 0,0 13,4 334,93 66,-87-402,1 0,2 0,1-1,1 0,1-1,2 0,0-1,2-1,1-1,1 0,1-1,0-1,13 8,-16-17,1 0,1-2,0 0,0-1,1-1,1-1,-1-1,1-1,0 0,1-2,7 1,66 18,-49-10,1 3,0-3,1-2,1-2,0-2,18-1,82 17,-137-17,1-1,0-1,0 0,1-1,-1-1,1 0,-1 0,1-1,0-1,-1-1,1 0,0 0,-1-1,1-1,-1-1,0 1,0-2,0 0,-1-1,1 0,-1 0,-1-2,1 1,-1-2,6-5,-9 0,-1 0,0-1,0 0,-1-1,-1 1,-1-1,0 0,-1 0,-1-1,-1 1,0 0,-1-6,7-48,2 20,-3-153,-49-69,-12 3,-12 2,-72-175,-14 100,120 291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88" cy="497047"/>
          </a:xfrm>
          <a:prstGeom prst="rect">
            <a:avLst/>
          </a:prstGeom>
        </p:spPr>
        <p:txBody>
          <a:bodyPr vert="horz" lIns="91458" tIns="45729" rIns="91458" bIns="45729" rtlCol="0"/>
          <a:lstStyle>
            <a:lvl1pPr algn="l">
              <a:defRPr sz="1200"/>
            </a:lvl1pPr>
          </a:lstStyle>
          <a:p>
            <a:endParaRPr lang="en-GB"/>
          </a:p>
        </p:txBody>
      </p:sp>
      <p:sp>
        <p:nvSpPr>
          <p:cNvPr id="3" name="Date Placeholder 2"/>
          <p:cNvSpPr>
            <a:spLocks noGrp="1"/>
          </p:cNvSpPr>
          <p:nvPr>
            <p:ph type="dt" idx="1"/>
          </p:nvPr>
        </p:nvSpPr>
        <p:spPr>
          <a:xfrm>
            <a:off x="3850587" y="0"/>
            <a:ext cx="2947088" cy="497047"/>
          </a:xfrm>
          <a:prstGeom prst="rect">
            <a:avLst/>
          </a:prstGeom>
        </p:spPr>
        <p:txBody>
          <a:bodyPr vert="horz" lIns="91458" tIns="45729" rIns="91458" bIns="45729" rtlCol="0"/>
          <a:lstStyle>
            <a:lvl1pPr algn="r">
              <a:defRPr sz="1200"/>
            </a:lvl1pPr>
          </a:lstStyle>
          <a:p>
            <a:fld id="{C1633327-5F10-4A49-BB4A-9BA9D4E778B6}" type="datetimeFigureOut">
              <a:rPr lang="en-GB" smtClean="0"/>
              <a:t>07/10/2024</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58" tIns="45729" rIns="91458" bIns="45729" rtlCol="0" anchor="ctr"/>
          <a:lstStyle/>
          <a:p>
            <a:endParaRPr lang="en-GB"/>
          </a:p>
        </p:txBody>
      </p:sp>
      <p:sp>
        <p:nvSpPr>
          <p:cNvPr id="5" name="Notes Placeholder 4"/>
          <p:cNvSpPr>
            <a:spLocks noGrp="1"/>
          </p:cNvSpPr>
          <p:nvPr>
            <p:ph type="body" sz="quarter" idx="3"/>
          </p:nvPr>
        </p:nvSpPr>
        <p:spPr>
          <a:xfrm>
            <a:off x="679609" y="4778316"/>
            <a:ext cx="5440046" cy="3909675"/>
          </a:xfrm>
          <a:prstGeom prst="rect">
            <a:avLst/>
          </a:prstGeom>
        </p:spPr>
        <p:txBody>
          <a:bodyPr vert="horz" lIns="91458" tIns="45729" rIns="91458" bIns="4572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2766"/>
            <a:ext cx="2947088" cy="497047"/>
          </a:xfrm>
          <a:prstGeom prst="rect">
            <a:avLst/>
          </a:prstGeom>
        </p:spPr>
        <p:txBody>
          <a:bodyPr vert="horz" lIns="91458" tIns="45729" rIns="91458" bIns="45729" rtlCol="0" anchor="b"/>
          <a:lstStyle>
            <a:lvl1pPr algn="l">
              <a:defRPr sz="1200"/>
            </a:lvl1pPr>
          </a:lstStyle>
          <a:p>
            <a:endParaRPr lang="en-GB"/>
          </a:p>
        </p:txBody>
      </p:sp>
      <p:sp>
        <p:nvSpPr>
          <p:cNvPr id="7" name="Slide Number Placeholder 6"/>
          <p:cNvSpPr>
            <a:spLocks noGrp="1"/>
          </p:cNvSpPr>
          <p:nvPr>
            <p:ph type="sldNum" sz="quarter" idx="5"/>
          </p:nvPr>
        </p:nvSpPr>
        <p:spPr>
          <a:xfrm>
            <a:off x="3850587" y="9432766"/>
            <a:ext cx="2947088" cy="497047"/>
          </a:xfrm>
          <a:prstGeom prst="rect">
            <a:avLst/>
          </a:prstGeom>
        </p:spPr>
        <p:txBody>
          <a:bodyPr vert="horz" lIns="91458" tIns="45729" rIns="91458" bIns="45729" rtlCol="0" anchor="b"/>
          <a:lstStyle>
            <a:lvl1pPr algn="r">
              <a:defRPr sz="1200"/>
            </a:lvl1pPr>
          </a:lstStyle>
          <a:p>
            <a:fld id="{BC1C3CD3-30A7-4553-9748-8E0948CBC195}" type="slidenum">
              <a:rPr lang="en-GB" smtClean="0"/>
              <a:t>‹#›</a:t>
            </a:fld>
            <a:endParaRPr lang="en-GB"/>
          </a:p>
        </p:txBody>
      </p:sp>
    </p:spTree>
    <p:extLst>
      <p:ext uri="{BB962C8B-B14F-4D97-AF65-F5344CB8AC3E}">
        <p14:creationId xmlns:p14="http://schemas.microsoft.com/office/powerpoint/2010/main" val="59313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 Jones</a:t>
            </a:r>
          </a:p>
        </p:txBody>
      </p:sp>
      <p:sp>
        <p:nvSpPr>
          <p:cNvPr id="4" name="Slide Number Placeholder 3"/>
          <p:cNvSpPr>
            <a:spLocks noGrp="1"/>
          </p:cNvSpPr>
          <p:nvPr>
            <p:ph type="sldNum" sz="quarter" idx="10"/>
          </p:nvPr>
        </p:nvSpPr>
        <p:spPr/>
        <p:txBody>
          <a:bodyPr/>
          <a:lstStyle/>
          <a:p>
            <a:fld id="{F38AAFEC-6528-42B9-96BA-6B8D4A4C6D14}" type="slidenum">
              <a:rPr lang="en-GB" smtClean="0"/>
              <a:t>1</a:t>
            </a:fld>
            <a:endParaRPr lang="en-GB"/>
          </a:p>
        </p:txBody>
      </p:sp>
    </p:spTree>
    <p:extLst>
      <p:ext uri="{BB962C8B-B14F-4D97-AF65-F5344CB8AC3E}">
        <p14:creationId xmlns:p14="http://schemas.microsoft.com/office/powerpoint/2010/main" val="221057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Mrs Solomon</a:t>
            </a:r>
          </a:p>
        </p:txBody>
      </p:sp>
      <p:sp>
        <p:nvSpPr>
          <p:cNvPr id="4" name="Slide Number Placeholder 3"/>
          <p:cNvSpPr>
            <a:spLocks noGrp="1"/>
          </p:cNvSpPr>
          <p:nvPr>
            <p:ph type="sldNum" sz="quarter" idx="5"/>
          </p:nvPr>
        </p:nvSpPr>
        <p:spPr/>
        <p:txBody>
          <a:bodyPr/>
          <a:lstStyle/>
          <a:p>
            <a:fld id="{BC1C3CD3-30A7-4553-9748-8E0948CBC195}" type="slidenum">
              <a:rPr lang="en-GB" smtClean="0"/>
              <a:t>10</a:t>
            </a:fld>
            <a:endParaRPr lang="en-GB"/>
          </a:p>
        </p:txBody>
      </p:sp>
    </p:spTree>
    <p:extLst>
      <p:ext uri="{BB962C8B-B14F-4D97-AF65-F5344CB8AC3E}">
        <p14:creationId xmlns:p14="http://schemas.microsoft.com/office/powerpoint/2010/main" val="608244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Mrs Solomon</a:t>
            </a:r>
          </a:p>
        </p:txBody>
      </p:sp>
      <p:sp>
        <p:nvSpPr>
          <p:cNvPr id="4" name="Slide Number Placeholder 3"/>
          <p:cNvSpPr>
            <a:spLocks noGrp="1"/>
          </p:cNvSpPr>
          <p:nvPr>
            <p:ph type="sldNum" sz="quarter" idx="5"/>
          </p:nvPr>
        </p:nvSpPr>
        <p:spPr/>
        <p:txBody>
          <a:bodyPr/>
          <a:lstStyle/>
          <a:p>
            <a:fld id="{BC1C3CD3-30A7-4553-9748-8E0948CBC195}" type="slidenum">
              <a:rPr lang="en-GB" smtClean="0"/>
              <a:t>11</a:t>
            </a:fld>
            <a:endParaRPr lang="en-GB"/>
          </a:p>
        </p:txBody>
      </p:sp>
    </p:spTree>
    <p:extLst>
      <p:ext uri="{BB962C8B-B14F-4D97-AF65-F5344CB8AC3E}">
        <p14:creationId xmlns:p14="http://schemas.microsoft.com/office/powerpoint/2010/main" val="2658492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3">
              <a:defRPr/>
            </a:pPr>
            <a:r>
              <a:rPr lang="en-GB" dirty="0"/>
              <a:t>Mrs Solomon </a:t>
            </a:r>
          </a:p>
          <a:p>
            <a:endParaRPr lang="en-GB" dirty="0"/>
          </a:p>
        </p:txBody>
      </p:sp>
      <p:sp>
        <p:nvSpPr>
          <p:cNvPr id="4" name="Slide Number Placeholder 3"/>
          <p:cNvSpPr>
            <a:spLocks noGrp="1"/>
          </p:cNvSpPr>
          <p:nvPr>
            <p:ph type="sldNum" sz="quarter" idx="5"/>
          </p:nvPr>
        </p:nvSpPr>
        <p:spPr/>
        <p:txBody>
          <a:bodyPr/>
          <a:lstStyle/>
          <a:p>
            <a:fld id="{BC1C3CD3-30A7-4553-9748-8E0948CBC195}" type="slidenum">
              <a:rPr lang="en-GB" smtClean="0"/>
              <a:t>12</a:t>
            </a:fld>
            <a:endParaRPr lang="en-GB"/>
          </a:p>
        </p:txBody>
      </p:sp>
    </p:spTree>
    <p:extLst>
      <p:ext uri="{BB962C8B-B14F-4D97-AF65-F5344CB8AC3E}">
        <p14:creationId xmlns:p14="http://schemas.microsoft.com/office/powerpoint/2010/main" val="4228211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Mrs Solomon</a:t>
            </a:r>
          </a:p>
        </p:txBody>
      </p:sp>
      <p:sp>
        <p:nvSpPr>
          <p:cNvPr id="4" name="Slide Number Placeholder 3"/>
          <p:cNvSpPr>
            <a:spLocks noGrp="1"/>
          </p:cNvSpPr>
          <p:nvPr>
            <p:ph type="sldNum" sz="quarter" idx="5"/>
          </p:nvPr>
        </p:nvSpPr>
        <p:spPr/>
        <p:txBody>
          <a:bodyPr/>
          <a:lstStyle/>
          <a:p>
            <a:fld id="{BC1C3CD3-30A7-4553-9748-8E0948CBC195}" type="slidenum">
              <a:rPr lang="en-GB" smtClean="0"/>
              <a:t>13</a:t>
            </a:fld>
            <a:endParaRPr lang="en-GB"/>
          </a:p>
        </p:txBody>
      </p:sp>
    </p:spTree>
    <p:extLst>
      <p:ext uri="{BB962C8B-B14F-4D97-AF65-F5344CB8AC3E}">
        <p14:creationId xmlns:p14="http://schemas.microsoft.com/office/powerpoint/2010/main" val="3108408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Mrs Solomon </a:t>
            </a:r>
          </a:p>
        </p:txBody>
      </p:sp>
      <p:sp>
        <p:nvSpPr>
          <p:cNvPr id="4" name="Slide Number Placeholder 3"/>
          <p:cNvSpPr>
            <a:spLocks noGrp="1"/>
          </p:cNvSpPr>
          <p:nvPr>
            <p:ph type="sldNum" sz="quarter" idx="5"/>
          </p:nvPr>
        </p:nvSpPr>
        <p:spPr/>
        <p:txBody>
          <a:bodyPr/>
          <a:lstStyle/>
          <a:p>
            <a:fld id="{BC1C3CD3-30A7-4553-9748-8E0948CBC195}" type="slidenum">
              <a:rPr lang="en-GB" smtClean="0"/>
              <a:t>14</a:t>
            </a:fld>
            <a:endParaRPr lang="en-GB"/>
          </a:p>
        </p:txBody>
      </p:sp>
    </p:spTree>
    <p:extLst>
      <p:ext uri="{BB962C8B-B14F-4D97-AF65-F5344CB8AC3E}">
        <p14:creationId xmlns:p14="http://schemas.microsoft.com/office/powerpoint/2010/main" val="749388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Mrs Solomon </a:t>
            </a:r>
          </a:p>
        </p:txBody>
      </p:sp>
      <p:sp>
        <p:nvSpPr>
          <p:cNvPr id="4" name="Slide Number Placeholder 3"/>
          <p:cNvSpPr>
            <a:spLocks noGrp="1"/>
          </p:cNvSpPr>
          <p:nvPr>
            <p:ph type="sldNum" sz="quarter" idx="5"/>
          </p:nvPr>
        </p:nvSpPr>
        <p:spPr/>
        <p:txBody>
          <a:bodyPr/>
          <a:lstStyle/>
          <a:p>
            <a:fld id="{BC1C3CD3-30A7-4553-9748-8E0948CBC195}" type="slidenum">
              <a:rPr lang="en-GB" smtClean="0"/>
              <a:t>15</a:t>
            </a:fld>
            <a:endParaRPr lang="en-GB"/>
          </a:p>
        </p:txBody>
      </p:sp>
    </p:spTree>
    <p:extLst>
      <p:ext uri="{BB962C8B-B14F-4D97-AF65-F5344CB8AC3E}">
        <p14:creationId xmlns:p14="http://schemas.microsoft.com/office/powerpoint/2010/main" val="376007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 Jones</a:t>
            </a:r>
          </a:p>
        </p:txBody>
      </p:sp>
      <p:sp>
        <p:nvSpPr>
          <p:cNvPr id="4" name="Slide Number Placeholder 3"/>
          <p:cNvSpPr>
            <a:spLocks noGrp="1"/>
          </p:cNvSpPr>
          <p:nvPr>
            <p:ph type="sldNum" sz="quarter" idx="10"/>
          </p:nvPr>
        </p:nvSpPr>
        <p:spPr/>
        <p:txBody>
          <a:bodyPr/>
          <a:lstStyle/>
          <a:p>
            <a:fld id="{E22BC7FF-AC23-45CD-9F74-0B4F713A3196}" type="slidenum">
              <a:rPr lang="en-GB" smtClean="0"/>
              <a:t>16</a:t>
            </a:fld>
            <a:endParaRPr lang="en-GB"/>
          </a:p>
        </p:txBody>
      </p:sp>
    </p:spTree>
    <p:extLst>
      <p:ext uri="{BB962C8B-B14F-4D97-AF65-F5344CB8AC3E}">
        <p14:creationId xmlns:p14="http://schemas.microsoft.com/office/powerpoint/2010/main" val="1512656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 Jones</a:t>
            </a:r>
          </a:p>
        </p:txBody>
      </p:sp>
      <p:sp>
        <p:nvSpPr>
          <p:cNvPr id="4" name="Slide Number Placeholder 3"/>
          <p:cNvSpPr>
            <a:spLocks noGrp="1"/>
          </p:cNvSpPr>
          <p:nvPr>
            <p:ph type="sldNum" sz="quarter" idx="5"/>
          </p:nvPr>
        </p:nvSpPr>
        <p:spPr/>
        <p:txBody>
          <a:bodyPr/>
          <a:lstStyle/>
          <a:p>
            <a:fld id="{BC1C3CD3-30A7-4553-9748-8E0948CBC195}" type="slidenum">
              <a:rPr lang="en-GB" smtClean="0"/>
              <a:t>17</a:t>
            </a:fld>
            <a:endParaRPr lang="en-GB"/>
          </a:p>
        </p:txBody>
      </p:sp>
    </p:spTree>
    <p:extLst>
      <p:ext uri="{BB962C8B-B14F-4D97-AF65-F5344CB8AC3E}">
        <p14:creationId xmlns:p14="http://schemas.microsoft.com/office/powerpoint/2010/main" val="1004082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Mrs Jones</a:t>
            </a:r>
          </a:p>
        </p:txBody>
      </p:sp>
      <p:sp>
        <p:nvSpPr>
          <p:cNvPr id="4" name="Slide Number Placeholder 3"/>
          <p:cNvSpPr>
            <a:spLocks noGrp="1"/>
          </p:cNvSpPr>
          <p:nvPr>
            <p:ph type="sldNum" sz="quarter" idx="5"/>
          </p:nvPr>
        </p:nvSpPr>
        <p:spPr/>
        <p:txBody>
          <a:bodyPr/>
          <a:lstStyle/>
          <a:p>
            <a:fld id="{BC1C3CD3-30A7-4553-9748-8E0948CBC195}" type="slidenum">
              <a:rPr lang="en-GB" smtClean="0"/>
              <a:t>18</a:t>
            </a:fld>
            <a:endParaRPr lang="en-GB"/>
          </a:p>
        </p:txBody>
      </p:sp>
    </p:spTree>
    <p:extLst>
      <p:ext uri="{BB962C8B-B14F-4D97-AF65-F5344CB8AC3E}">
        <p14:creationId xmlns:p14="http://schemas.microsoft.com/office/powerpoint/2010/main" val="191694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3">
              <a:defRPr/>
            </a:pPr>
            <a:r>
              <a:rPr lang="en-GB" dirty="0"/>
              <a:t>Miss Jones</a:t>
            </a:r>
          </a:p>
          <a:p>
            <a:endParaRPr lang="en-GB" dirty="0"/>
          </a:p>
        </p:txBody>
      </p:sp>
      <p:sp>
        <p:nvSpPr>
          <p:cNvPr id="4" name="Slide Number Placeholder 3"/>
          <p:cNvSpPr>
            <a:spLocks noGrp="1"/>
          </p:cNvSpPr>
          <p:nvPr>
            <p:ph type="sldNum" sz="quarter" idx="5"/>
          </p:nvPr>
        </p:nvSpPr>
        <p:spPr/>
        <p:txBody>
          <a:bodyPr/>
          <a:lstStyle/>
          <a:p>
            <a:fld id="{BC1C3CD3-30A7-4553-9748-8E0948CBC195}" type="slidenum">
              <a:rPr lang="en-GB" smtClean="0"/>
              <a:t>2</a:t>
            </a:fld>
            <a:endParaRPr lang="en-GB"/>
          </a:p>
        </p:txBody>
      </p:sp>
    </p:spTree>
    <p:extLst>
      <p:ext uri="{BB962C8B-B14F-4D97-AF65-F5344CB8AC3E}">
        <p14:creationId xmlns:p14="http://schemas.microsoft.com/office/powerpoint/2010/main" val="1436269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3">
              <a:defRPr/>
            </a:pPr>
            <a:r>
              <a:rPr lang="en-GB" dirty="0"/>
              <a:t>Miss Jones</a:t>
            </a:r>
          </a:p>
          <a:p>
            <a:endParaRPr lang="en-GB" dirty="0"/>
          </a:p>
        </p:txBody>
      </p:sp>
      <p:sp>
        <p:nvSpPr>
          <p:cNvPr id="4" name="Slide Number Placeholder 3"/>
          <p:cNvSpPr>
            <a:spLocks noGrp="1"/>
          </p:cNvSpPr>
          <p:nvPr>
            <p:ph type="sldNum" sz="quarter" idx="5"/>
          </p:nvPr>
        </p:nvSpPr>
        <p:spPr/>
        <p:txBody>
          <a:bodyPr/>
          <a:lstStyle/>
          <a:p>
            <a:fld id="{BC1C3CD3-30A7-4553-9748-8E0948CBC195}" type="slidenum">
              <a:rPr lang="en-GB" smtClean="0"/>
              <a:t>3</a:t>
            </a:fld>
            <a:endParaRPr lang="en-GB"/>
          </a:p>
        </p:txBody>
      </p:sp>
    </p:spTree>
    <p:extLst>
      <p:ext uri="{BB962C8B-B14F-4D97-AF65-F5344CB8AC3E}">
        <p14:creationId xmlns:p14="http://schemas.microsoft.com/office/powerpoint/2010/main" val="344957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1C3CD3-30A7-4553-9748-8E0948CBC195}" type="slidenum">
              <a:rPr lang="en-GB" smtClean="0"/>
              <a:t>4</a:t>
            </a:fld>
            <a:endParaRPr lang="en-GB"/>
          </a:p>
        </p:txBody>
      </p:sp>
    </p:spTree>
    <p:extLst>
      <p:ext uri="{BB962C8B-B14F-4D97-AF65-F5344CB8AC3E}">
        <p14:creationId xmlns:p14="http://schemas.microsoft.com/office/powerpoint/2010/main" val="294531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Mrs </a:t>
            </a:r>
            <a:r>
              <a:rPr lang="en-GB" dirty="0" err="1"/>
              <a:t>solomon</a:t>
            </a:r>
            <a:endParaRPr lang="en-GB" dirty="0"/>
          </a:p>
        </p:txBody>
      </p:sp>
      <p:sp>
        <p:nvSpPr>
          <p:cNvPr id="4" name="Slide Number Placeholder 3"/>
          <p:cNvSpPr>
            <a:spLocks noGrp="1"/>
          </p:cNvSpPr>
          <p:nvPr>
            <p:ph type="sldNum" sz="quarter" idx="10"/>
          </p:nvPr>
        </p:nvSpPr>
        <p:spPr/>
        <p:txBody>
          <a:bodyPr/>
          <a:lstStyle/>
          <a:p>
            <a:fld id="{E22BC7FF-AC23-45CD-9F74-0B4F713A3196}" type="slidenum">
              <a:rPr lang="en-GB" smtClean="0"/>
              <a:t>5</a:t>
            </a:fld>
            <a:endParaRPr lang="en-GB"/>
          </a:p>
        </p:txBody>
      </p:sp>
    </p:spTree>
    <p:extLst>
      <p:ext uri="{BB962C8B-B14F-4D97-AF65-F5344CB8AC3E}">
        <p14:creationId xmlns:p14="http://schemas.microsoft.com/office/powerpoint/2010/main" val="118449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 Solomon</a:t>
            </a:r>
          </a:p>
        </p:txBody>
      </p:sp>
      <p:sp>
        <p:nvSpPr>
          <p:cNvPr id="4" name="Slide Number Placeholder 3"/>
          <p:cNvSpPr>
            <a:spLocks noGrp="1"/>
          </p:cNvSpPr>
          <p:nvPr>
            <p:ph type="sldNum" sz="quarter" idx="5"/>
          </p:nvPr>
        </p:nvSpPr>
        <p:spPr/>
        <p:txBody>
          <a:bodyPr/>
          <a:lstStyle/>
          <a:p>
            <a:fld id="{BC1C3CD3-30A7-4553-9748-8E0948CBC195}" type="slidenum">
              <a:rPr lang="en-GB" smtClean="0"/>
              <a:t>6</a:t>
            </a:fld>
            <a:endParaRPr lang="en-GB"/>
          </a:p>
        </p:txBody>
      </p:sp>
    </p:spTree>
    <p:extLst>
      <p:ext uri="{BB962C8B-B14F-4D97-AF65-F5344CB8AC3E}">
        <p14:creationId xmlns:p14="http://schemas.microsoft.com/office/powerpoint/2010/main" val="250376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 Jones</a:t>
            </a:r>
          </a:p>
        </p:txBody>
      </p:sp>
      <p:sp>
        <p:nvSpPr>
          <p:cNvPr id="4" name="Slide Number Placeholder 3"/>
          <p:cNvSpPr>
            <a:spLocks noGrp="1"/>
          </p:cNvSpPr>
          <p:nvPr>
            <p:ph type="sldNum" sz="quarter" idx="5"/>
          </p:nvPr>
        </p:nvSpPr>
        <p:spPr/>
        <p:txBody>
          <a:bodyPr/>
          <a:lstStyle/>
          <a:p>
            <a:fld id="{BC1C3CD3-30A7-4553-9748-8E0948CBC195}" type="slidenum">
              <a:rPr lang="en-GB" smtClean="0"/>
              <a:t>7</a:t>
            </a:fld>
            <a:endParaRPr lang="en-GB"/>
          </a:p>
        </p:txBody>
      </p:sp>
    </p:spTree>
    <p:extLst>
      <p:ext uri="{BB962C8B-B14F-4D97-AF65-F5344CB8AC3E}">
        <p14:creationId xmlns:p14="http://schemas.microsoft.com/office/powerpoint/2010/main" val="418158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 </a:t>
            </a:r>
            <a:r>
              <a:rPr lang="en-GB" dirty="0" err="1"/>
              <a:t>JOnes</a:t>
            </a:r>
            <a:endParaRPr lang="en-GB" dirty="0"/>
          </a:p>
        </p:txBody>
      </p:sp>
      <p:sp>
        <p:nvSpPr>
          <p:cNvPr id="4" name="Slide Number Placeholder 3"/>
          <p:cNvSpPr>
            <a:spLocks noGrp="1"/>
          </p:cNvSpPr>
          <p:nvPr>
            <p:ph type="sldNum" sz="quarter" idx="5"/>
          </p:nvPr>
        </p:nvSpPr>
        <p:spPr/>
        <p:txBody>
          <a:bodyPr/>
          <a:lstStyle/>
          <a:p>
            <a:fld id="{BC1C3CD3-30A7-4553-9748-8E0948CBC195}" type="slidenum">
              <a:rPr lang="en-GB" smtClean="0"/>
              <a:t>8</a:t>
            </a:fld>
            <a:endParaRPr lang="en-GB"/>
          </a:p>
        </p:txBody>
      </p:sp>
    </p:spTree>
    <p:extLst>
      <p:ext uri="{BB962C8B-B14F-4D97-AF65-F5344CB8AC3E}">
        <p14:creationId xmlns:p14="http://schemas.microsoft.com/office/powerpoint/2010/main" val="2001737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 Jones</a:t>
            </a:r>
          </a:p>
          <a:p>
            <a:endParaRPr lang="en-GB" dirty="0"/>
          </a:p>
        </p:txBody>
      </p:sp>
      <p:sp>
        <p:nvSpPr>
          <p:cNvPr id="4" name="Slide Number Placeholder 3"/>
          <p:cNvSpPr>
            <a:spLocks noGrp="1"/>
          </p:cNvSpPr>
          <p:nvPr>
            <p:ph type="sldNum" sz="quarter" idx="5"/>
          </p:nvPr>
        </p:nvSpPr>
        <p:spPr/>
        <p:txBody>
          <a:bodyPr/>
          <a:lstStyle/>
          <a:p>
            <a:fld id="{BC1C3CD3-30A7-4553-9748-8E0948CBC195}" type="slidenum">
              <a:rPr lang="en-GB" smtClean="0"/>
              <a:t>9</a:t>
            </a:fld>
            <a:endParaRPr lang="en-GB"/>
          </a:p>
        </p:txBody>
      </p:sp>
    </p:spTree>
    <p:extLst>
      <p:ext uri="{BB962C8B-B14F-4D97-AF65-F5344CB8AC3E}">
        <p14:creationId xmlns:p14="http://schemas.microsoft.com/office/powerpoint/2010/main" val="54296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9D61D4E8-E175-4B9E-A76A-D0C78F748B71}" type="datetimeFigureOut">
              <a:rPr lang="en-GB" smtClean="0"/>
              <a:t>07/10/2024</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F883957F-EAA4-4203-9E34-5D3A20D009B7}" type="slidenum">
              <a:rPr lang="en-GB" smtClean="0"/>
              <a:t>‹#›</a:t>
            </a:fld>
            <a:endParaRPr lang="en-GB"/>
          </a:p>
        </p:txBody>
      </p:sp>
    </p:spTree>
    <p:extLst>
      <p:ext uri="{BB962C8B-B14F-4D97-AF65-F5344CB8AC3E}">
        <p14:creationId xmlns:p14="http://schemas.microsoft.com/office/powerpoint/2010/main" val="401953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61D4E8-E175-4B9E-A76A-D0C78F748B71}"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229971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D61D4E8-E175-4B9E-A76A-D0C78F748B71}"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647740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D61D4E8-E175-4B9E-A76A-D0C78F748B71}"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3509820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1D4E8-E175-4B9E-A76A-D0C78F748B71}"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2879494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1D4E8-E175-4B9E-A76A-D0C78F748B71}" type="datetimeFigureOut">
              <a:rPr lang="en-GB" smtClean="0"/>
              <a:t>07/10/2024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329160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1D4E8-E175-4B9E-A76A-D0C78F748B71}" type="datetimeFigureOut">
              <a:rPr lang="en-GB" smtClean="0"/>
              <a:t>07/10/2024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2765446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1D4E8-E175-4B9E-A76A-D0C78F748B71}"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469655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1D4E8-E175-4B9E-A76A-D0C78F748B71}"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4170985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1D4E8-E175-4B9E-A76A-D0C78F748B71}"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260495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1D4E8-E175-4B9E-A76A-D0C78F748B71}"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5303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1D4E8-E175-4B9E-A76A-D0C78F748B71}" type="datetimeFigureOut">
              <a:rPr lang="en-GB" smtClean="0"/>
              <a:t>07/10/2024</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135810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61D4E8-E175-4B9E-A76A-D0C78F748B71}"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355399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61D4E8-E175-4B9E-A76A-D0C78F748B71}" type="datetimeFigureOut">
              <a:rPr lang="en-GB" smtClean="0"/>
              <a:t>07/10/2024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380651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61D4E8-E175-4B9E-A76A-D0C78F748B71}" type="datetimeFigureOut">
              <a:rPr lang="en-GB" smtClean="0"/>
              <a:t>07/10/2024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411979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1D4E8-E175-4B9E-A76A-D0C78F748B71}" type="datetimeFigureOut">
              <a:rPr lang="en-GB" smtClean="0"/>
              <a:t>07/10/2024</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129490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61D4E8-E175-4B9E-A76A-D0C78F748B71}"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341231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61D4E8-E175-4B9E-A76A-D0C78F748B71}" type="datetimeFigureOut">
              <a:rPr lang="en-GB" smtClean="0"/>
              <a:t>07/10/2024</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83957F-EAA4-4203-9E34-5D3A20D009B7}" type="slidenum">
              <a:rPr lang="en-GB" smtClean="0"/>
              <a:t>‹#›</a:t>
            </a:fld>
            <a:endParaRPr lang="en-GB"/>
          </a:p>
        </p:txBody>
      </p:sp>
    </p:spTree>
    <p:extLst>
      <p:ext uri="{BB962C8B-B14F-4D97-AF65-F5344CB8AC3E}">
        <p14:creationId xmlns:p14="http://schemas.microsoft.com/office/powerpoint/2010/main" val="179908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0">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D61D4E8-E175-4B9E-A76A-D0C78F748B71}" type="datetimeFigureOut">
              <a:rPr lang="en-GB" smtClean="0"/>
              <a:t>07/10/2024</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883957F-EAA4-4203-9E34-5D3A20D009B7}" type="slidenum">
              <a:rPr lang="en-GB" smtClean="0"/>
              <a:t>‹#›</a:t>
            </a:fld>
            <a:endParaRPr lang="en-GB"/>
          </a:p>
        </p:txBody>
      </p:sp>
    </p:spTree>
    <p:extLst>
      <p:ext uri="{BB962C8B-B14F-4D97-AF65-F5344CB8AC3E}">
        <p14:creationId xmlns:p14="http://schemas.microsoft.com/office/powerpoint/2010/main" val="388034949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35186/PRIMARY_national_curriculum_-_English_220714.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ssets.publishing.service.gov.uk/government/uploads/system/uploads/attachment_data/file/335158/PRIMARY_national_curriculum_-_Mathematics_220714.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7653" y="1710264"/>
            <a:ext cx="10681520" cy="1646302"/>
          </a:xfrm>
        </p:spPr>
        <p:txBody>
          <a:bodyPr/>
          <a:lstStyle/>
          <a:p>
            <a:pPr algn="ctr"/>
            <a:r>
              <a:rPr lang="en-GB" sz="3600" b="1" dirty="0"/>
              <a:t>St Patrick’s Catholic Primary School</a:t>
            </a:r>
            <a:br>
              <a:rPr lang="en-GB" sz="3600" dirty="0"/>
            </a:br>
            <a:r>
              <a:rPr lang="en-GB" sz="3600" dirty="0"/>
              <a:t>Meet the Teachers</a:t>
            </a:r>
            <a:br>
              <a:rPr lang="en-GB" sz="3600" dirty="0"/>
            </a:br>
            <a:r>
              <a:rPr lang="en-GB" sz="3600" dirty="0"/>
              <a:t>Mrs Solomon and Miss Jones</a:t>
            </a:r>
          </a:p>
        </p:txBody>
      </p:sp>
      <p:sp>
        <p:nvSpPr>
          <p:cNvPr id="9" name="Subtitle 8">
            <a:extLst>
              <a:ext uri="{FF2B5EF4-FFF2-40B4-BE49-F238E27FC236}">
                <a16:creationId xmlns:a16="http://schemas.microsoft.com/office/drawing/2014/main" id="{49831296-E65B-40B8-B63E-0E3E2D487E81}"/>
              </a:ext>
            </a:extLst>
          </p:cNvPr>
          <p:cNvSpPr>
            <a:spLocks noGrp="1"/>
          </p:cNvSpPr>
          <p:nvPr>
            <p:ph type="subTitle" idx="1"/>
          </p:nvPr>
        </p:nvSpPr>
        <p:spPr>
          <a:xfrm>
            <a:off x="927653" y="3657600"/>
            <a:ext cx="9967655" cy="1490136"/>
          </a:xfrm>
        </p:spPr>
        <p:txBody>
          <a:bodyPr>
            <a:normAutofit/>
          </a:bodyPr>
          <a:lstStyle/>
          <a:p>
            <a:pPr algn="ctr"/>
            <a:r>
              <a:rPr lang="en-GB" sz="3900" b="1" dirty="0"/>
              <a:t>Welcome to year 2</a:t>
            </a:r>
          </a:p>
          <a:p>
            <a:pPr algn="ctr"/>
            <a:r>
              <a:rPr lang="en-GB" sz="3900" b="1" dirty="0"/>
              <a:t>2024-2025</a:t>
            </a:r>
          </a:p>
          <a:p>
            <a:pPr algn="ctr"/>
            <a:endParaRPr lang="en-GB" sz="2400" dirty="0"/>
          </a:p>
        </p:txBody>
      </p:sp>
      <p:pic>
        <p:nvPicPr>
          <p:cNvPr id="5" name="Picture 4" descr="T:\Mrs Kayne\stpatslogo2.jpg"/>
          <p:cNvPicPr/>
          <p:nvPr/>
        </p:nvPicPr>
        <p:blipFill>
          <a:blip r:embed="rId3" cstate="print"/>
          <a:srcRect/>
          <a:stretch>
            <a:fillRect/>
          </a:stretch>
        </p:blipFill>
        <p:spPr bwMode="auto">
          <a:xfrm>
            <a:off x="10681251" y="5506277"/>
            <a:ext cx="927922" cy="795601"/>
          </a:xfrm>
          <a:prstGeom prst="rect">
            <a:avLst/>
          </a:prstGeom>
          <a:noFill/>
          <a:ln w="9525">
            <a:noFill/>
            <a:miter lim="800000"/>
            <a:headEnd/>
            <a:tailEnd/>
          </a:ln>
        </p:spPr>
      </p:pic>
      <p:sp>
        <p:nvSpPr>
          <p:cNvPr id="8" name="Rectangle 7"/>
          <p:cNvSpPr/>
          <p:nvPr/>
        </p:nvSpPr>
        <p:spPr>
          <a:xfrm>
            <a:off x="1645892" y="5611689"/>
            <a:ext cx="7466552" cy="461665"/>
          </a:xfrm>
          <a:prstGeom prst="rect">
            <a:avLst/>
          </a:prstGeom>
        </p:spPr>
        <p:txBody>
          <a:bodyPr wrap="square">
            <a:spAutoFit/>
          </a:bodyPr>
          <a:lstStyle/>
          <a:p>
            <a:r>
              <a:rPr lang="en-GB" altLang="en-US" sz="2400" b="1" i="1" dirty="0">
                <a:solidFill>
                  <a:schemeClr val="bg1"/>
                </a:solidFill>
                <a:latin typeface="Century Gothic" panose="020B0502020202020204" pitchFamily="34" charset="0"/>
              </a:rPr>
              <a:t>“Live, Love and Learn like Jesus”</a:t>
            </a:r>
          </a:p>
        </p:txBody>
      </p:sp>
      <p:pic>
        <p:nvPicPr>
          <p:cNvPr id="7" name="Picture 6" descr="T:\Mrs Kayne\stpatslogo2.jpg">
            <a:extLst>
              <a:ext uri="{FF2B5EF4-FFF2-40B4-BE49-F238E27FC236}">
                <a16:creationId xmlns:a16="http://schemas.microsoft.com/office/drawing/2014/main" id="{826CFE21-655C-4687-AAB5-C80ABDFFB719}"/>
              </a:ext>
            </a:extLst>
          </p:cNvPr>
          <p:cNvPicPr/>
          <p:nvPr/>
        </p:nvPicPr>
        <p:blipFill>
          <a:blip r:embed="rId3" cstate="print"/>
          <a:srcRect/>
          <a:stretch>
            <a:fillRect/>
          </a:stretch>
        </p:blipFill>
        <p:spPr bwMode="auto">
          <a:xfrm>
            <a:off x="582827" y="5506278"/>
            <a:ext cx="927922" cy="79560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3386"/>
            <a:ext cx="11069189" cy="2290329"/>
          </a:xfrm>
        </p:spPr>
        <p:txBody>
          <a:bodyPr>
            <a:normAutofit/>
          </a:bodyPr>
          <a:lstStyle/>
          <a:p>
            <a:r>
              <a:rPr lang="en-GB" altLang="en-US" b="1" dirty="0"/>
              <a:t>Guided Reading: </a:t>
            </a:r>
            <a:br>
              <a:rPr lang="en-GB" altLang="en-US" b="1" dirty="0"/>
            </a:br>
            <a:br>
              <a:rPr lang="en-GB" altLang="en-US" b="1" dirty="0">
                <a:latin typeface="Comic Sans MS" panose="030F0702030302020204" pitchFamily="66" charset="0"/>
              </a:rPr>
            </a:br>
            <a:endParaRPr lang="en-GB" sz="3200" dirty="0"/>
          </a:p>
        </p:txBody>
      </p:sp>
      <p:sp>
        <p:nvSpPr>
          <p:cNvPr id="3" name="Content Placeholder 2"/>
          <p:cNvSpPr>
            <a:spLocks noGrp="1"/>
          </p:cNvSpPr>
          <p:nvPr>
            <p:ph idx="1"/>
          </p:nvPr>
        </p:nvSpPr>
        <p:spPr>
          <a:xfrm>
            <a:off x="677333" y="2475914"/>
            <a:ext cx="9226321" cy="4068700"/>
          </a:xfrm>
        </p:spPr>
        <p:txBody>
          <a:bodyPr>
            <a:normAutofit/>
          </a:bodyPr>
          <a:lstStyle/>
          <a:p>
            <a:pPr>
              <a:lnSpc>
                <a:spcPct val="80000"/>
              </a:lnSpc>
            </a:pPr>
            <a:r>
              <a:rPr lang="en-GB" altLang="en-US" dirty="0">
                <a:solidFill>
                  <a:schemeClr val="tx1"/>
                </a:solidFill>
              </a:rPr>
              <a:t>To use a range of strategies to read new words (blending, segmenting, picture clues, context).</a:t>
            </a:r>
          </a:p>
          <a:p>
            <a:pPr>
              <a:lnSpc>
                <a:spcPct val="80000"/>
              </a:lnSpc>
            </a:pPr>
            <a:r>
              <a:rPr lang="en-GB" altLang="en-US" dirty="0">
                <a:solidFill>
                  <a:schemeClr val="tx1"/>
                </a:solidFill>
              </a:rPr>
              <a:t>To select and retrieve information (to be able to answer questions).</a:t>
            </a:r>
          </a:p>
          <a:p>
            <a:pPr>
              <a:lnSpc>
                <a:spcPct val="80000"/>
              </a:lnSpc>
            </a:pPr>
            <a:r>
              <a:rPr lang="en-GB" altLang="en-US" dirty="0">
                <a:solidFill>
                  <a:schemeClr val="tx1"/>
                </a:solidFill>
              </a:rPr>
              <a:t>To be able to interpret events and information using evidence from the text (use of inference).</a:t>
            </a:r>
          </a:p>
          <a:p>
            <a:pPr>
              <a:lnSpc>
                <a:spcPct val="80000"/>
              </a:lnSpc>
            </a:pPr>
            <a:r>
              <a:rPr lang="en-GB" altLang="en-US" dirty="0">
                <a:solidFill>
                  <a:schemeClr val="tx1"/>
                </a:solidFill>
              </a:rPr>
              <a:t>To give opinions about the text with reasons.</a:t>
            </a:r>
          </a:p>
          <a:p>
            <a:pPr>
              <a:lnSpc>
                <a:spcPct val="80000"/>
              </a:lnSpc>
            </a:pPr>
            <a:r>
              <a:rPr lang="en-GB" altLang="en-US" dirty="0">
                <a:solidFill>
                  <a:schemeClr val="tx1"/>
                </a:solidFill>
              </a:rPr>
              <a:t>To comment on language choices, patterns in words, general features of a text, how the book is set out.</a:t>
            </a:r>
          </a:p>
          <a:p>
            <a:pPr>
              <a:lnSpc>
                <a:spcPct val="80000"/>
              </a:lnSpc>
            </a:pPr>
            <a:r>
              <a:rPr lang="en-GB" altLang="en-US" dirty="0">
                <a:solidFill>
                  <a:schemeClr val="tx1"/>
                </a:solidFill>
              </a:rPr>
              <a:t>To be able to predict what might happen in a story and retell the story.</a:t>
            </a:r>
          </a:p>
          <a:p>
            <a:pPr marL="0" indent="0">
              <a:lnSpc>
                <a:spcPct val="80000"/>
              </a:lnSpc>
              <a:buNone/>
            </a:pPr>
            <a:endParaRPr lang="en-GB" altLang="en-US" dirty="0">
              <a:solidFill>
                <a:schemeClr val="tx1"/>
              </a:solidFill>
            </a:endParaRPr>
          </a:p>
          <a:p>
            <a:pPr marL="0" indent="0">
              <a:buNone/>
            </a:pPr>
            <a:r>
              <a:rPr lang="en-GB" altLang="en-US" b="1" dirty="0">
                <a:solidFill>
                  <a:schemeClr val="tx1"/>
                </a:solidFill>
              </a:rPr>
              <a:t>We have a range of reading opportunities to help children develop a passion for reading (library visits, end of day chapter book, guided reading and reading within English lesson as well as free time reading). </a:t>
            </a:r>
            <a:endParaRPr lang="en-GB" b="1" dirty="0">
              <a:solidFill>
                <a:schemeClr val="tx1"/>
              </a:solidFill>
            </a:endParaRPr>
          </a:p>
        </p:txBody>
      </p:sp>
      <p:pic>
        <p:nvPicPr>
          <p:cNvPr id="6146" name="Picture 2" descr="See the source image">
            <a:extLst>
              <a:ext uri="{FF2B5EF4-FFF2-40B4-BE49-F238E27FC236}">
                <a16:creationId xmlns:a16="http://schemas.microsoft.com/office/drawing/2014/main" id="{C48388E6-DDC8-4B0F-962B-7AD7133E39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3654" y="270856"/>
            <a:ext cx="1980629" cy="205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6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5E809A-0CE2-4103-A631-080C73DFA1A0}"/>
              </a:ext>
            </a:extLst>
          </p:cNvPr>
          <p:cNvPicPr>
            <a:picLocks noChangeAspect="1"/>
          </p:cNvPicPr>
          <p:nvPr/>
        </p:nvPicPr>
        <p:blipFill>
          <a:blip r:embed="rId3"/>
          <a:stretch>
            <a:fillRect/>
          </a:stretch>
        </p:blipFill>
        <p:spPr>
          <a:xfrm>
            <a:off x="562252" y="816183"/>
            <a:ext cx="10111666" cy="3008664"/>
          </a:xfrm>
          <a:prstGeom prst="rect">
            <a:avLst/>
          </a:prstGeom>
        </p:spPr>
      </p:pic>
      <p:sp>
        <p:nvSpPr>
          <p:cNvPr id="6" name="TextBox 5">
            <a:extLst>
              <a:ext uri="{FF2B5EF4-FFF2-40B4-BE49-F238E27FC236}">
                <a16:creationId xmlns:a16="http://schemas.microsoft.com/office/drawing/2014/main" id="{9812B52D-451B-47E8-A7E6-E65B0457B2D7}"/>
              </a:ext>
            </a:extLst>
          </p:cNvPr>
          <p:cNvSpPr txBox="1"/>
          <p:nvPr/>
        </p:nvSpPr>
        <p:spPr>
          <a:xfrm>
            <a:off x="872218" y="4010492"/>
            <a:ext cx="10002175" cy="1477328"/>
          </a:xfrm>
          <a:prstGeom prst="rect">
            <a:avLst/>
          </a:prstGeom>
          <a:noFill/>
        </p:spPr>
        <p:txBody>
          <a:bodyPr wrap="square" rtlCol="0">
            <a:spAutoFit/>
          </a:bodyPr>
          <a:lstStyle/>
          <a:p>
            <a:r>
              <a:rPr lang="en-GB" dirty="0">
                <a:solidFill>
                  <a:schemeClr val="bg1"/>
                </a:solidFill>
              </a:rPr>
              <a:t>This project aims to secure firm foundations in the development of good number sense for all children from Reception through to Year 1 and Year 2. The aim over time is that children will leave KS1 with fluency in calculation and a confidence and flexibility with number. Attention will be given to key knowledge and understanding needed in Reception classes, and progression through KS1 to support success in the future.</a:t>
            </a:r>
          </a:p>
        </p:txBody>
      </p:sp>
    </p:spTree>
    <p:extLst>
      <p:ext uri="{BB962C8B-B14F-4D97-AF65-F5344CB8AC3E}">
        <p14:creationId xmlns:p14="http://schemas.microsoft.com/office/powerpoint/2010/main" val="302120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60FC-8E20-43DB-BF97-71BC231316B7}"/>
              </a:ext>
            </a:extLst>
          </p:cNvPr>
          <p:cNvSpPr>
            <a:spLocks noGrp="1"/>
          </p:cNvSpPr>
          <p:nvPr>
            <p:ph type="ctrTitle"/>
          </p:nvPr>
        </p:nvSpPr>
        <p:spPr>
          <a:xfrm>
            <a:off x="2295632" y="8807"/>
            <a:ext cx="7766936" cy="1646302"/>
          </a:xfrm>
        </p:spPr>
        <p:txBody>
          <a:bodyPr/>
          <a:lstStyle/>
          <a:p>
            <a:pPr algn="ctr"/>
            <a:r>
              <a:rPr lang="en-GB" dirty="0"/>
              <a:t>Mastering Number</a:t>
            </a:r>
          </a:p>
        </p:txBody>
      </p:sp>
      <p:sp>
        <p:nvSpPr>
          <p:cNvPr id="3" name="Subtitle 2">
            <a:extLst>
              <a:ext uri="{FF2B5EF4-FFF2-40B4-BE49-F238E27FC236}">
                <a16:creationId xmlns:a16="http://schemas.microsoft.com/office/drawing/2014/main" id="{5C8E051A-5C77-48AA-B98E-73819578F58B}"/>
              </a:ext>
            </a:extLst>
          </p:cNvPr>
          <p:cNvSpPr>
            <a:spLocks noGrp="1"/>
          </p:cNvSpPr>
          <p:nvPr>
            <p:ph type="subTitle" idx="1"/>
          </p:nvPr>
        </p:nvSpPr>
        <p:spPr>
          <a:xfrm>
            <a:off x="785758" y="2499919"/>
            <a:ext cx="7066497" cy="1582911"/>
          </a:xfrm>
        </p:spPr>
        <p:txBody>
          <a:bodyPr>
            <a:normAutofit fontScale="25000" lnSpcReduction="20000"/>
          </a:bodyPr>
          <a:lstStyle/>
          <a:p>
            <a:pPr marL="857250" indent="-857250" algn="l">
              <a:buFont typeface="Arial" panose="020B0604020202020204" pitchFamily="34" charset="0"/>
              <a:buChar char="•"/>
            </a:pPr>
            <a:r>
              <a:rPr lang="en-GB" sz="6400" dirty="0">
                <a:solidFill>
                  <a:schemeClr val="bg1"/>
                </a:solidFill>
              </a:rPr>
              <a:t>Just as we have stand alone daily Phonics sessions we also have a daily Mastering Number Session. </a:t>
            </a:r>
          </a:p>
          <a:p>
            <a:pPr marL="857250" indent="-857250" algn="l">
              <a:buFont typeface="Arial" panose="020B0604020202020204" pitchFamily="34" charset="0"/>
              <a:buChar char="•"/>
            </a:pPr>
            <a:r>
              <a:rPr lang="en-GB" sz="6400" dirty="0">
                <a:solidFill>
                  <a:schemeClr val="bg1"/>
                </a:solidFill>
              </a:rPr>
              <a:t>This is a daily scheme taken from The National Centre For Excellence In The Teaching OF Mathematics. It aims to give the children a solid ‘number sense’.</a:t>
            </a:r>
          </a:p>
          <a:p>
            <a:pPr marL="857250" indent="-857250" algn="l">
              <a:buFont typeface="Arial" panose="020B0604020202020204" pitchFamily="34" charset="0"/>
              <a:buChar char="•"/>
            </a:pPr>
            <a:r>
              <a:rPr lang="en-GB" sz="6400" dirty="0">
                <a:solidFill>
                  <a:schemeClr val="bg1"/>
                </a:solidFill>
              </a:rPr>
              <a:t>By this we mean being able to visualise numbers better, being able to ‘</a:t>
            </a:r>
            <a:r>
              <a:rPr lang="en-GB" sz="6400" b="1" dirty="0">
                <a:solidFill>
                  <a:schemeClr val="bg1"/>
                </a:solidFill>
              </a:rPr>
              <a:t>Subitise’.</a:t>
            </a:r>
          </a:p>
          <a:p>
            <a:pPr marL="857250" indent="-857250" algn="l">
              <a:buFont typeface="Arial" panose="020B0604020202020204" pitchFamily="34" charset="0"/>
              <a:buChar char="•"/>
            </a:pPr>
            <a:r>
              <a:rPr lang="en-GB" sz="6400" dirty="0">
                <a:solidFill>
                  <a:schemeClr val="bg1"/>
                </a:solidFill>
              </a:rPr>
              <a:t>To subitise is </a:t>
            </a:r>
            <a:r>
              <a:rPr lang="en-GB" sz="6400" b="1" dirty="0">
                <a:solidFill>
                  <a:schemeClr val="bg1"/>
                </a:solidFill>
              </a:rPr>
              <a:t>to identify the number of things in a set simply by quickly looking at them</a:t>
            </a:r>
            <a:r>
              <a:rPr lang="en-GB" sz="6400" dirty="0">
                <a:solidFill>
                  <a:schemeClr val="bg1"/>
                </a:solidFill>
              </a:rPr>
              <a:t>—not by counting them one by one.                                </a:t>
            </a:r>
          </a:p>
          <a:p>
            <a:pPr algn="l"/>
            <a:r>
              <a:rPr lang="en-GB" sz="6400" dirty="0">
                <a:solidFill>
                  <a:schemeClr val="bg1"/>
                </a:solidFill>
              </a:rPr>
              <a:t>											For example -    </a:t>
            </a:r>
          </a:p>
          <a:p>
            <a:pPr algn="l"/>
            <a:endParaRPr lang="en-GB" dirty="0"/>
          </a:p>
        </p:txBody>
      </p:sp>
      <p:pic>
        <p:nvPicPr>
          <p:cNvPr id="5" name="Picture 4">
            <a:extLst>
              <a:ext uri="{FF2B5EF4-FFF2-40B4-BE49-F238E27FC236}">
                <a16:creationId xmlns:a16="http://schemas.microsoft.com/office/drawing/2014/main" id="{E0179E60-4559-4FD1-8857-ACEC4C42A3CE}"/>
              </a:ext>
            </a:extLst>
          </p:cNvPr>
          <p:cNvPicPr>
            <a:picLocks noChangeAspect="1"/>
          </p:cNvPicPr>
          <p:nvPr/>
        </p:nvPicPr>
        <p:blipFill>
          <a:blip r:embed="rId3"/>
          <a:stretch>
            <a:fillRect/>
          </a:stretch>
        </p:blipFill>
        <p:spPr>
          <a:xfrm>
            <a:off x="7688614" y="4440351"/>
            <a:ext cx="2818440" cy="950549"/>
          </a:xfrm>
          <a:prstGeom prst="rect">
            <a:avLst/>
          </a:prstGeom>
        </p:spPr>
      </p:pic>
      <p:pic>
        <p:nvPicPr>
          <p:cNvPr id="7" name="Picture 6">
            <a:extLst>
              <a:ext uri="{FF2B5EF4-FFF2-40B4-BE49-F238E27FC236}">
                <a16:creationId xmlns:a16="http://schemas.microsoft.com/office/drawing/2014/main" id="{75A59BB0-826E-4A21-A205-FFD0F15C9351}"/>
              </a:ext>
            </a:extLst>
          </p:cNvPr>
          <p:cNvPicPr>
            <a:picLocks noChangeAspect="1"/>
          </p:cNvPicPr>
          <p:nvPr/>
        </p:nvPicPr>
        <p:blipFill>
          <a:blip r:embed="rId4"/>
          <a:stretch>
            <a:fillRect/>
          </a:stretch>
        </p:blipFill>
        <p:spPr>
          <a:xfrm>
            <a:off x="10686161" y="3349507"/>
            <a:ext cx="790662" cy="1720421"/>
          </a:xfrm>
          <a:prstGeom prst="rect">
            <a:avLst/>
          </a:prstGeom>
        </p:spPr>
      </p:pic>
      <p:sp>
        <p:nvSpPr>
          <p:cNvPr id="8" name="Speech Bubble: Oval 7">
            <a:extLst>
              <a:ext uri="{FF2B5EF4-FFF2-40B4-BE49-F238E27FC236}">
                <a16:creationId xmlns:a16="http://schemas.microsoft.com/office/drawing/2014/main" id="{C925F1C3-0AF7-4B59-ABB8-F6866BB84A9A}"/>
              </a:ext>
            </a:extLst>
          </p:cNvPr>
          <p:cNvSpPr/>
          <p:nvPr/>
        </p:nvSpPr>
        <p:spPr>
          <a:xfrm>
            <a:off x="8862646" y="3349507"/>
            <a:ext cx="1311688" cy="1314686"/>
          </a:xfrm>
          <a:prstGeom prst="wedgeEllipseCallout">
            <a:avLst>
              <a:gd name="adj1" fmla="val 92004"/>
              <a:gd name="adj2" fmla="val -65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Two!</a:t>
            </a:r>
          </a:p>
        </p:txBody>
      </p:sp>
      <p:pic>
        <p:nvPicPr>
          <p:cNvPr id="9" name="Picture 8">
            <a:extLst>
              <a:ext uri="{FF2B5EF4-FFF2-40B4-BE49-F238E27FC236}">
                <a16:creationId xmlns:a16="http://schemas.microsoft.com/office/drawing/2014/main" id="{D048B30A-E8F6-4717-85A3-7BA4769E038E}"/>
              </a:ext>
            </a:extLst>
          </p:cNvPr>
          <p:cNvPicPr>
            <a:picLocks noChangeAspect="1"/>
          </p:cNvPicPr>
          <p:nvPr/>
        </p:nvPicPr>
        <p:blipFill>
          <a:blip r:embed="rId5"/>
          <a:stretch>
            <a:fillRect/>
          </a:stretch>
        </p:blipFill>
        <p:spPr>
          <a:xfrm>
            <a:off x="10686161" y="5522310"/>
            <a:ext cx="1233286" cy="979000"/>
          </a:xfrm>
          <a:prstGeom prst="rect">
            <a:avLst/>
          </a:prstGeom>
        </p:spPr>
      </p:pic>
      <p:sp>
        <p:nvSpPr>
          <p:cNvPr id="10" name="Rectangle 9">
            <a:extLst>
              <a:ext uri="{FF2B5EF4-FFF2-40B4-BE49-F238E27FC236}">
                <a16:creationId xmlns:a16="http://schemas.microsoft.com/office/drawing/2014/main" id="{F73FB501-75F9-4031-9766-2259E682A178}"/>
              </a:ext>
            </a:extLst>
          </p:cNvPr>
          <p:cNvSpPr/>
          <p:nvPr/>
        </p:nvSpPr>
        <p:spPr>
          <a:xfrm>
            <a:off x="9431082" y="6316644"/>
            <a:ext cx="1233286" cy="369332"/>
          </a:xfrm>
          <a:prstGeom prst="rect">
            <a:avLst/>
          </a:prstGeom>
        </p:spPr>
        <p:txBody>
          <a:bodyPr wrap="none">
            <a:spAutoFit/>
          </a:bodyPr>
          <a:lstStyle/>
          <a:p>
            <a:r>
              <a:rPr lang="en-GB" dirty="0" err="1"/>
              <a:t>Rekenreks</a:t>
            </a:r>
            <a:endParaRPr lang="en-GB" dirty="0"/>
          </a:p>
        </p:txBody>
      </p:sp>
      <p:pic>
        <p:nvPicPr>
          <p:cNvPr id="4" name="Picture 3">
            <a:extLst>
              <a:ext uri="{FF2B5EF4-FFF2-40B4-BE49-F238E27FC236}">
                <a16:creationId xmlns:a16="http://schemas.microsoft.com/office/drawing/2014/main" id="{3534E858-3271-4344-B701-F61032C24188}"/>
              </a:ext>
            </a:extLst>
          </p:cNvPr>
          <p:cNvPicPr>
            <a:picLocks noChangeAspect="1"/>
          </p:cNvPicPr>
          <p:nvPr/>
        </p:nvPicPr>
        <p:blipFill>
          <a:blip r:embed="rId6"/>
          <a:stretch>
            <a:fillRect/>
          </a:stretch>
        </p:blipFill>
        <p:spPr>
          <a:xfrm>
            <a:off x="10507054" y="911116"/>
            <a:ext cx="1100617" cy="1892969"/>
          </a:xfrm>
          <a:prstGeom prst="rect">
            <a:avLst/>
          </a:prstGeom>
        </p:spPr>
      </p:pic>
      <p:pic>
        <p:nvPicPr>
          <p:cNvPr id="11" name="Picture 10">
            <a:extLst>
              <a:ext uri="{FF2B5EF4-FFF2-40B4-BE49-F238E27FC236}">
                <a16:creationId xmlns:a16="http://schemas.microsoft.com/office/drawing/2014/main" id="{764C42F9-5EA9-4C8F-99AD-10E853B68391}"/>
              </a:ext>
            </a:extLst>
          </p:cNvPr>
          <p:cNvPicPr>
            <a:picLocks noChangeAspect="1"/>
          </p:cNvPicPr>
          <p:nvPr/>
        </p:nvPicPr>
        <p:blipFill>
          <a:blip r:embed="rId7"/>
          <a:stretch>
            <a:fillRect/>
          </a:stretch>
        </p:blipFill>
        <p:spPr>
          <a:xfrm>
            <a:off x="7751901" y="1796624"/>
            <a:ext cx="2784927" cy="525322"/>
          </a:xfrm>
          <a:prstGeom prst="rect">
            <a:avLst/>
          </a:prstGeom>
        </p:spPr>
      </p:pic>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3AFCD464-BF2B-4FC6-9A10-41F3440FFA02}"/>
                  </a:ext>
                </a:extLst>
              </p14:cNvPr>
              <p14:cNvContentPartPr/>
              <p14:nvPr/>
            </p14:nvContentPartPr>
            <p14:xfrm>
              <a:off x="8435860" y="4486286"/>
              <a:ext cx="567360" cy="812160"/>
            </p14:xfrm>
          </p:contentPart>
        </mc:Choice>
        <mc:Fallback>
          <p:pic>
            <p:nvPicPr>
              <p:cNvPr id="12" name="Ink 11">
                <a:extLst>
                  <a:ext uri="{FF2B5EF4-FFF2-40B4-BE49-F238E27FC236}">
                    <a16:creationId xmlns:a16="http://schemas.microsoft.com/office/drawing/2014/main" id="{3AFCD464-BF2B-4FC6-9A10-41F3440FFA02}"/>
                  </a:ext>
                </a:extLst>
              </p:cNvPr>
              <p:cNvPicPr/>
              <p:nvPr/>
            </p:nvPicPr>
            <p:blipFill>
              <a:blip r:embed="rId9"/>
              <a:stretch>
                <a:fillRect/>
              </a:stretch>
            </p:blipFill>
            <p:spPr>
              <a:xfrm>
                <a:off x="8427220" y="4477646"/>
                <a:ext cx="585000" cy="829800"/>
              </a:xfrm>
              <a:prstGeom prst="rect">
                <a:avLst/>
              </a:prstGeom>
            </p:spPr>
          </p:pic>
        </mc:Fallback>
      </mc:AlternateContent>
    </p:spTree>
    <p:extLst>
      <p:ext uri="{BB962C8B-B14F-4D97-AF65-F5344CB8AC3E}">
        <p14:creationId xmlns:p14="http://schemas.microsoft.com/office/powerpoint/2010/main" val="366130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4000" kern="0" dirty="0">
                <a:solidFill>
                  <a:schemeClr val="bg1"/>
                </a:solidFill>
              </a:rPr>
              <a:t>Maths: Parent Partnership</a:t>
            </a:r>
            <a:endParaRPr lang="en-GB" sz="4000" dirty="0">
              <a:solidFill>
                <a:schemeClr val="bg1"/>
              </a:solidFill>
            </a:endParaRPr>
          </a:p>
        </p:txBody>
      </p:sp>
      <p:sp>
        <p:nvSpPr>
          <p:cNvPr id="3" name="Content Placeholder 2"/>
          <p:cNvSpPr>
            <a:spLocks noGrp="1"/>
          </p:cNvSpPr>
          <p:nvPr>
            <p:ph idx="1"/>
          </p:nvPr>
        </p:nvSpPr>
        <p:spPr>
          <a:xfrm>
            <a:off x="301379" y="2349304"/>
            <a:ext cx="11290399" cy="4508695"/>
          </a:xfrm>
        </p:spPr>
        <p:txBody>
          <a:bodyPr>
            <a:normAutofit/>
          </a:bodyPr>
          <a:lstStyle/>
          <a:p>
            <a:r>
              <a:rPr lang="en-GB" sz="2200" dirty="0">
                <a:solidFill>
                  <a:schemeClr val="tx1"/>
                </a:solidFill>
              </a:rPr>
              <a:t>Learning is a partnership and one of the great ways you can help is by assisting the children to learn first of all the pairs of numbers that make 20 and possibly to make a hundred.  14,6       8,12       13,7  &gt;&gt;&gt;&gt;&gt;      30 +70     35 and 65</a:t>
            </a:r>
          </a:p>
          <a:p>
            <a:r>
              <a:rPr lang="en-GB" sz="2200" dirty="0">
                <a:solidFill>
                  <a:schemeClr val="tx1"/>
                </a:solidFill>
              </a:rPr>
              <a:t>Telling the time is also something that you can particularly help with at home. O’clock, half past, quarter past then quarter to the hour. You will need an analogue clock!</a:t>
            </a:r>
          </a:p>
          <a:p>
            <a:r>
              <a:rPr lang="en-GB" sz="2200" dirty="0">
                <a:solidFill>
                  <a:schemeClr val="tx1"/>
                </a:solidFill>
              </a:rPr>
              <a:t>We will be starting Times Tables this year-2x, 5x and 10x in Year 2 (3x and 4x to follow on).</a:t>
            </a:r>
          </a:p>
          <a:p>
            <a:r>
              <a:rPr lang="en-GB" sz="2200" dirty="0">
                <a:solidFill>
                  <a:schemeClr val="tx1"/>
                </a:solidFill>
              </a:rPr>
              <a:t>In the parent pack there is an addition grid of Y1 and Y2 addition facts for the children to learn off by heart. </a:t>
            </a:r>
          </a:p>
        </p:txBody>
      </p:sp>
      <p:pic>
        <p:nvPicPr>
          <p:cNvPr id="1028" name="Picture 4" descr="See the source image">
            <a:extLst>
              <a:ext uri="{FF2B5EF4-FFF2-40B4-BE49-F238E27FC236}">
                <a16:creationId xmlns:a16="http://schemas.microsoft.com/office/drawing/2014/main" id="{BB195542-E01D-42D0-9009-1C338B7F23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2579" y="0"/>
            <a:ext cx="2225187" cy="222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97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4400" kern="0" dirty="0">
                <a:solidFill>
                  <a:schemeClr val="bg1"/>
                </a:solidFill>
              </a:rPr>
              <a:t>Spellings: Parent partnership</a:t>
            </a:r>
            <a:endParaRPr lang="en-GB" dirty="0">
              <a:solidFill>
                <a:schemeClr val="bg1"/>
              </a:solidFill>
            </a:endParaRPr>
          </a:p>
        </p:txBody>
      </p:sp>
      <p:sp>
        <p:nvSpPr>
          <p:cNvPr id="3" name="Content Placeholder 2"/>
          <p:cNvSpPr>
            <a:spLocks noGrp="1"/>
          </p:cNvSpPr>
          <p:nvPr>
            <p:ph idx="1"/>
          </p:nvPr>
        </p:nvSpPr>
        <p:spPr>
          <a:xfrm>
            <a:off x="384517" y="2465114"/>
            <a:ext cx="11422966" cy="3942990"/>
          </a:xfrm>
        </p:spPr>
        <p:txBody>
          <a:bodyPr>
            <a:normAutofit fontScale="32500" lnSpcReduction="20000"/>
          </a:bodyPr>
          <a:lstStyle/>
          <a:p>
            <a:pPr lvl="0" defTabSz="914400" eaLnBrk="0" fontAlgn="base" hangingPunct="0">
              <a:lnSpc>
                <a:spcPct val="170000"/>
              </a:lnSpc>
              <a:spcBef>
                <a:spcPct val="20000"/>
              </a:spcBef>
              <a:spcAft>
                <a:spcPct val="0"/>
              </a:spcAft>
              <a:buSzTx/>
              <a:buFont typeface="Wingdings" panose="05000000000000000000" pitchFamily="2" charset="2"/>
              <a:buChar char="Ø"/>
            </a:pPr>
            <a:r>
              <a:rPr lang="en-GB" altLang="en-US" sz="4900" kern="0" dirty="0">
                <a:solidFill>
                  <a:schemeClr val="tx1"/>
                </a:solidFill>
              </a:rPr>
              <a:t>Spellings are linked to our Phonics lessons or they are from vocabulary lists related to our topics.</a:t>
            </a:r>
          </a:p>
          <a:p>
            <a:pPr lvl="0" defTabSz="914400" eaLnBrk="0" fontAlgn="base" hangingPunct="0">
              <a:lnSpc>
                <a:spcPct val="170000"/>
              </a:lnSpc>
              <a:spcBef>
                <a:spcPct val="20000"/>
              </a:spcBef>
              <a:spcAft>
                <a:spcPct val="0"/>
              </a:spcAft>
              <a:buSzTx/>
              <a:buFont typeface="Wingdings" panose="05000000000000000000" pitchFamily="2" charset="2"/>
              <a:buChar char="Ø"/>
            </a:pPr>
            <a:r>
              <a:rPr lang="en-GB" altLang="en-US" sz="4900" kern="0" dirty="0">
                <a:solidFill>
                  <a:schemeClr val="tx1"/>
                </a:solidFill>
              </a:rPr>
              <a:t>Find out which of the spellings your child already knows. </a:t>
            </a:r>
          </a:p>
          <a:p>
            <a:pPr lvl="0" defTabSz="914400" eaLnBrk="0" fontAlgn="base" hangingPunct="0">
              <a:lnSpc>
                <a:spcPct val="170000"/>
              </a:lnSpc>
              <a:spcBef>
                <a:spcPct val="20000"/>
              </a:spcBef>
              <a:spcAft>
                <a:spcPct val="0"/>
              </a:spcAft>
              <a:buSzTx/>
              <a:buFont typeface="Wingdings" panose="05000000000000000000" pitchFamily="2" charset="2"/>
              <a:buChar char="Ø"/>
            </a:pPr>
            <a:r>
              <a:rPr lang="en-GB" altLang="en-US" sz="4900" kern="0" dirty="0">
                <a:solidFill>
                  <a:schemeClr val="tx1"/>
                </a:solidFill>
              </a:rPr>
              <a:t>Practise writing the spellings in sentences as this helps your child to transfer the knowledge into their everyday writing. </a:t>
            </a:r>
          </a:p>
          <a:p>
            <a:pPr lvl="0" defTabSz="914400" eaLnBrk="0" fontAlgn="base" hangingPunct="0">
              <a:lnSpc>
                <a:spcPct val="170000"/>
              </a:lnSpc>
              <a:spcBef>
                <a:spcPct val="20000"/>
              </a:spcBef>
              <a:spcAft>
                <a:spcPct val="0"/>
              </a:spcAft>
              <a:buSzTx/>
              <a:buFont typeface="Wingdings" panose="05000000000000000000" pitchFamily="2" charset="2"/>
              <a:buChar char="Ø"/>
            </a:pPr>
            <a:r>
              <a:rPr lang="en-GB" sz="4900" dirty="0">
                <a:solidFill>
                  <a:schemeClr val="tx1"/>
                </a:solidFill>
                <a:cs typeface="Arial" panose="020B0604020202020204" pitchFamily="34" charset="0"/>
              </a:rPr>
              <a:t>We are working with the children so that they know the top 100 words and are able to spell them by the end of Y2. </a:t>
            </a:r>
          </a:p>
          <a:p>
            <a:pPr lvl="0" defTabSz="914400" eaLnBrk="0" fontAlgn="base" hangingPunct="0">
              <a:lnSpc>
                <a:spcPct val="170000"/>
              </a:lnSpc>
              <a:spcBef>
                <a:spcPct val="20000"/>
              </a:spcBef>
              <a:spcAft>
                <a:spcPct val="0"/>
              </a:spcAft>
              <a:buSzTx/>
              <a:buFont typeface="Wingdings" panose="05000000000000000000" pitchFamily="2" charset="2"/>
              <a:buChar char="Ø"/>
            </a:pPr>
            <a:r>
              <a:rPr lang="en-GB" sz="4900" dirty="0">
                <a:solidFill>
                  <a:schemeClr val="tx1"/>
                </a:solidFill>
                <a:cs typeface="Arial" panose="020B0604020202020204" pitchFamily="34" charset="0"/>
              </a:rPr>
              <a:t>Non negotiables </a:t>
            </a:r>
          </a:p>
          <a:p>
            <a:pPr marL="0" indent="0" algn="ctr">
              <a:buClr>
                <a:srgbClr val="FF0066"/>
              </a:buClr>
              <a:buNone/>
            </a:pPr>
            <a:r>
              <a:rPr lang="en-GB" sz="3700" b="1" dirty="0">
                <a:solidFill>
                  <a:prstClr val="black">
                    <a:lumMod val="75000"/>
                    <a:lumOff val="25000"/>
                  </a:prstClr>
                </a:solidFill>
                <a:latin typeface="Arial" panose="020B0604020202020204" pitchFamily="34" charset="0"/>
                <a:cs typeface="Arial" panose="020B0604020202020204" pitchFamily="34" charset="0"/>
              </a:rPr>
              <a:t>Thank you!</a:t>
            </a:r>
          </a:p>
          <a:p>
            <a:pPr lvl="0">
              <a:buClr>
                <a:srgbClr val="90C226"/>
              </a:buClr>
            </a:pPr>
            <a:endParaRPr lang="en-GB" altLang="en-US" sz="2800" kern="0" dirty="0">
              <a:solidFill>
                <a:srgbClr val="000000"/>
              </a:solidFill>
              <a:latin typeface="Arial"/>
            </a:endParaRPr>
          </a:p>
          <a:p>
            <a:endParaRPr lang="en-GB" dirty="0"/>
          </a:p>
        </p:txBody>
      </p:sp>
      <p:pic>
        <p:nvPicPr>
          <p:cNvPr id="2050" name="Picture 2" descr="See the source image">
            <a:extLst>
              <a:ext uri="{FF2B5EF4-FFF2-40B4-BE49-F238E27FC236}">
                <a16:creationId xmlns:a16="http://schemas.microsoft.com/office/drawing/2014/main" id="{9CC4E266-FECF-4D46-A53F-619A3A3FB2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8292" y="189186"/>
            <a:ext cx="2463652" cy="197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06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37" y="683968"/>
            <a:ext cx="8596668" cy="1320800"/>
          </a:xfrm>
        </p:spPr>
        <p:txBody>
          <a:bodyPr/>
          <a:lstStyle/>
          <a:p>
            <a:r>
              <a:rPr lang="en-GB" dirty="0">
                <a:solidFill>
                  <a:schemeClr val="bg1"/>
                </a:solidFill>
              </a:rPr>
              <a:t>Home Learning</a:t>
            </a:r>
          </a:p>
        </p:txBody>
      </p:sp>
      <p:sp>
        <p:nvSpPr>
          <p:cNvPr id="3" name="Content Placeholder 2"/>
          <p:cNvSpPr txBox="1">
            <a:spLocks/>
          </p:cNvSpPr>
          <p:nvPr/>
        </p:nvSpPr>
        <p:spPr>
          <a:xfrm>
            <a:off x="304799" y="2443304"/>
            <a:ext cx="10515600" cy="38882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j-lt"/>
              </a:rPr>
              <a:t>We hope that you will continue to read regularly with your child and help them to learn their spellings. In addition, we will sometimes add maths activities (</a:t>
            </a:r>
            <a:r>
              <a:rPr lang="en-GB" sz="2000" dirty="0" err="1">
                <a:latin typeface="+mj-lt"/>
              </a:rPr>
              <a:t>eg</a:t>
            </a:r>
            <a:r>
              <a:rPr lang="en-GB" sz="2000" dirty="0">
                <a:latin typeface="+mj-lt"/>
              </a:rPr>
              <a:t> learning number bonds to 20, 2x, 5x and 10x tables (later in the year) on Professor Assessor), handwriting sheets or topic related activities.</a:t>
            </a:r>
            <a:endParaRPr lang="en-GB" sz="2000" u="sng" dirty="0">
              <a:latin typeface="+mj-lt"/>
            </a:endParaRPr>
          </a:p>
          <a:p>
            <a:r>
              <a:rPr lang="en-GB" sz="2000" dirty="0">
                <a:latin typeface="+mj-lt"/>
              </a:rPr>
              <a:t>We hope this will consolidate what we have been learning in school  especially in reading and spelling each week – it’s definitely a partnership!</a:t>
            </a:r>
          </a:p>
          <a:p>
            <a:r>
              <a:rPr lang="en-GB" sz="2000" dirty="0">
                <a:latin typeface="+mj-lt"/>
              </a:rPr>
              <a:t>Your support and interest will help the children to embed their learning and the more practice of reading, spellings and tables that they can enjoy, the more they will learn.</a:t>
            </a:r>
          </a:p>
          <a:p>
            <a:r>
              <a:rPr lang="en-GB" sz="2000" dirty="0">
                <a:latin typeface="+mj-lt"/>
              </a:rPr>
              <a:t>The work will be given out/put on Google Classrooms on a Wednesday, to be returned by the following Wednesday when we will do our regular spelling test. </a:t>
            </a:r>
          </a:p>
        </p:txBody>
      </p:sp>
      <p:pic>
        <p:nvPicPr>
          <p:cNvPr id="4098" name="Picture 2" descr="See the source image">
            <a:extLst>
              <a:ext uri="{FF2B5EF4-FFF2-40B4-BE49-F238E27FC236}">
                <a16:creationId xmlns:a16="http://schemas.microsoft.com/office/drawing/2014/main" id="{DD40B1EE-635C-4788-96F9-C67E8A34D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776" y="60665"/>
            <a:ext cx="4197424" cy="20498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117">
            <a:off x="10394882" y="1597718"/>
            <a:ext cx="1462087" cy="1025644"/>
          </a:xfrm>
          <a:prstGeom prst="rect">
            <a:avLst/>
          </a:prstGeom>
        </p:spPr>
      </p:pic>
    </p:spTree>
    <p:extLst>
      <p:ext uri="{BB962C8B-B14F-4D97-AF65-F5344CB8AC3E}">
        <p14:creationId xmlns:p14="http://schemas.microsoft.com/office/powerpoint/2010/main" val="137753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5391" y="3429000"/>
            <a:ext cx="8761413" cy="728480"/>
          </a:xfrm>
        </p:spPr>
        <p:txBody>
          <a:bodyPr/>
          <a:lstStyle/>
          <a:p>
            <a:pPr>
              <a:lnSpc>
                <a:spcPct val="80000"/>
              </a:lnSpc>
              <a:buFont typeface="Arial" panose="020B0604020202020204" pitchFamily="34" charset="0"/>
              <a:buChar char="•"/>
            </a:pPr>
            <a:r>
              <a:rPr kumimoji="1" lang="en-GB" sz="4400" b="1" dirty="0">
                <a:solidFill>
                  <a:schemeClr val="accent1">
                    <a:lumMod val="20000"/>
                    <a:lumOff val="80000"/>
                  </a:schemeClr>
                </a:solidFill>
              </a:rPr>
              <a:t>SAFEGUARDING </a:t>
            </a:r>
            <a:br>
              <a:rPr kumimoji="1" lang="en-US" sz="4400" dirty="0">
                <a:solidFill>
                  <a:schemeClr val="accent1">
                    <a:lumMod val="20000"/>
                    <a:lumOff val="80000"/>
                  </a:schemeClr>
                </a:solidFill>
              </a:rPr>
            </a:br>
            <a:r>
              <a:rPr kumimoji="1" lang="en-GB" sz="4400" b="1" dirty="0">
                <a:solidFill>
                  <a:schemeClr val="accent1">
                    <a:lumMod val="20000"/>
                    <a:lumOff val="80000"/>
                  </a:schemeClr>
                </a:solidFill>
              </a:rPr>
              <a:t>Keeping ALL our Children Safe</a:t>
            </a:r>
            <a:br>
              <a:rPr kumimoji="1" lang="en-US" sz="4400" b="1" dirty="0">
                <a:solidFill>
                  <a:srgbClr val="0000FF"/>
                </a:solidFill>
              </a:rPr>
            </a:br>
            <a:br>
              <a:rPr kumimoji="1" lang="en-US" sz="4400" b="1" dirty="0">
                <a:solidFill>
                  <a:srgbClr val="0000FF"/>
                </a:solidFill>
              </a:rPr>
            </a:br>
            <a:r>
              <a:rPr kumimoji="1" lang="en-GB" i="1" dirty="0">
                <a:solidFill>
                  <a:schemeClr val="tx1"/>
                </a:solidFill>
              </a:rPr>
              <a:t>Register procedures </a:t>
            </a:r>
            <a:br>
              <a:rPr kumimoji="1" lang="en-GB" i="1" dirty="0">
                <a:solidFill>
                  <a:schemeClr val="tx1"/>
                </a:solidFill>
              </a:rPr>
            </a:br>
            <a:r>
              <a:rPr kumimoji="1" lang="en-GB" i="1" dirty="0">
                <a:solidFill>
                  <a:schemeClr val="tx1"/>
                </a:solidFill>
              </a:rPr>
              <a:t>Absence </a:t>
            </a:r>
            <a:br>
              <a:rPr kumimoji="1" lang="en-GB" i="1" dirty="0">
                <a:solidFill>
                  <a:schemeClr val="tx1"/>
                </a:solidFill>
              </a:rPr>
            </a:br>
            <a:r>
              <a:rPr kumimoji="1" lang="en-GB" i="1" dirty="0">
                <a:solidFill>
                  <a:schemeClr val="tx1"/>
                </a:solidFill>
              </a:rPr>
              <a:t>Medicine</a:t>
            </a:r>
            <a:br>
              <a:rPr kumimoji="1" lang="en-GB" i="1" dirty="0">
                <a:solidFill>
                  <a:schemeClr val="tx1"/>
                </a:solidFill>
              </a:rPr>
            </a:br>
            <a:r>
              <a:rPr kumimoji="1" lang="en-GB" i="1" dirty="0">
                <a:solidFill>
                  <a:schemeClr val="tx1"/>
                </a:solidFill>
              </a:rPr>
              <a:t>Concerns </a:t>
            </a:r>
            <a:br>
              <a:rPr kumimoji="1" lang="en-GB" i="1" dirty="0">
                <a:solidFill>
                  <a:schemeClr val="tx1"/>
                </a:solidFill>
              </a:rPr>
            </a:br>
            <a:r>
              <a:rPr kumimoji="1" lang="en-GB" i="1" dirty="0">
                <a:solidFill>
                  <a:schemeClr val="tx1"/>
                </a:solidFill>
              </a:rPr>
              <a:t>Use of Social Media </a:t>
            </a:r>
            <a:br>
              <a:rPr kumimoji="1" lang="en-GB" i="1" dirty="0">
                <a:solidFill>
                  <a:schemeClr val="tx1"/>
                </a:solidFill>
              </a:rPr>
            </a:br>
            <a:r>
              <a:rPr kumimoji="1" lang="en-GB" i="1" dirty="0">
                <a:solidFill>
                  <a:schemeClr val="tx1"/>
                </a:solidFill>
              </a:rPr>
              <a:t>Confidentiality </a:t>
            </a:r>
            <a:br>
              <a:rPr kumimoji="1" lang="en-GB" i="1" dirty="0">
                <a:solidFill>
                  <a:schemeClr val="tx1"/>
                </a:solidFill>
              </a:rPr>
            </a:br>
            <a:r>
              <a:rPr kumimoji="1" lang="en-GB" i="1" dirty="0">
                <a:solidFill>
                  <a:schemeClr val="tx1"/>
                </a:solidFill>
              </a:rPr>
              <a:t>Changes to collection</a:t>
            </a:r>
            <a:br>
              <a:rPr kumimoji="1" lang="en-GB" i="1" dirty="0"/>
            </a:br>
            <a:br>
              <a:rPr kumimoji="1" lang="en-GB" i="1" dirty="0"/>
            </a:br>
            <a:br>
              <a:rPr kumimoji="1" lang="en-GB" i="1" dirty="0"/>
            </a:br>
            <a:endParaRPr lang="en-GB"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09037" y="2334240"/>
            <a:ext cx="3810000" cy="3606800"/>
          </a:xfrm>
          <a:prstGeom prst="rect">
            <a:avLst/>
          </a:prstGeom>
        </p:spPr>
      </p:pic>
    </p:spTree>
    <p:extLst>
      <p:ext uri="{BB962C8B-B14F-4D97-AF65-F5344CB8AC3E}">
        <p14:creationId xmlns:p14="http://schemas.microsoft.com/office/powerpoint/2010/main" val="1470181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4800" kern="0" dirty="0">
                <a:solidFill>
                  <a:schemeClr val="bg1"/>
                </a:solidFill>
                <a:latin typeface="+mn-lt"/>
              </a:rPr>
              <a:t>Other Information</a:t>
            </a:r>
            <a:endParaRPr lang="en-GB" dirty="0">
              <a:solidFill>
                <a:schemeClr val="bg1"/>
              </a:solidFill>
              <a:latin typeface="+mn-lt"/>
            </a:endParaRPr>
          </a:p>
        </p:txBody>
      </p:sp>
      <p:sp>
        <p:nvSpPr>
          <p:cNvPr id="3" name="Content Placeholder 2"/>
          <p:cNvSpPr>
            <a:spLocks noGrp="1"/>
          </p:cNvSpPr>
          <p:nvPr>
            <p:ph idx="1"/>
          </p:nvPr>
        </p:nvSpPr>
        <p:spPr>
          <a:xfrm>
            <a:off x="355795" y="2301752"/>
            <a:ext cx="5740205" cy="4254500"/>
          </a:xfrm>
        </p:spPr>
        <p:txBody>
          <a:bodyPr>
            <a:normAutofit/>
          </a:bodyPr>
          <a:lstStyle/>
          <a:p>
            <a:pPr>
              <a:buNone/>
            </a:pPr>
            <a:endParaRPr lang="en-GB" altLang="en-US" sz="1050" dirty="0">
              <a:solidFill>
                <a:srgbClr val="FF0000"/>
              </a:solidFill>
              <a:latin typeface="Comic Sans MS" panose="030F0702030302020204" pitchFamily="66" charset="0"/>
            </a:endParaRPr>
          </a:p>
          <a:p>
            <a:pPr>
              <a:buFont typeface="Wingdings" panose="05000000000000000000" pitchFamily="2" charset="2"/>
              <a:buChar char="ü"/>
            </a:pPr>
            <a:r>
              <a:rPr lang="en-GB" altLang="en-US" dirty="0">
                <a:solidFill>
                  <a:schemeClr val="tx1"/>
                </a:solidFill>
                <a:latin typeface="+mj-lt"/>
              </a:rPr>
              <a:t>Named clothing                              </a:t>
            </a:r>
          </a:p>
          <a:p>
            <a:pPr>
              <a:buFont typeface="Wingdings" panose="05000000000000000000" pitchFamily="2" charset="2"/>
              <a:buChar char="ü"/>
            </a:pPr>
            <a:r>
              <a:rPr lang="en-GB" altLang="en-US" dirty="0">
                <a:solidFill>
                  <a:schemeClr val="tx1"/>
                </a:solidFill>
                <a:latin typeface="+mj-lt"/>
              </a:rPr>
              <a:t>Absence</a:t>
            </a:r>
          </a:p>
          <a:p>
            <a:pPr>
              <a:buFont typeface="Wingdings" panose="05000000000000000000" pitchFamily="2" charset="2"/>
              <a:buChar char="ü"/>
            </a:pPr>
            <a:r>
              <a:rPr lang="en-GB" altLang="en-US" dirty="0">
                <a:solidFill>
                  <a:schemeClr val="tx1"/>
                </a:solidFill>
                <a:latin typeface="+mj-lt"/>
              </a:rPr>
              <a:t>Marvellous Marbles</a:t>
            </a:r>
          </a:p>
          <a:p>
            <a:pPr>
              <a:buFont typeface="Wingdings" panose="05000000000000000000" pitchFamily="2" charset="2"/>
              <a:buChar char="ü"/>
            </a:pPr>
            <a:r>
              <a:rPr lang="en-GB" altLang="en-US" dirty="0">
                <a:solidFill>
                  <a:schemeClr val="tx1"/>
                </a:solidFill>
                <a:latin typeface="+mj-lt"/>
              </a:rPr>
              <a:t>Handwriting</a:t>
            </a:r>
          </a:p>
          <a:p>
            <a:pPr>
              <a:buFont typeface="Wingdings" panose="05000000000000000000" pitchFamily="2" charset="2"/>
              <a:buChar char="ü"/>
            </a:pPr>
            <a:r>
              <a:rPr lang="en-GB" altLang="en-US" dirty="0">
                <a:solidFill>
                  <a:schemeClr val="tx1"/>
                </a:solidFill>
                <a:latin typeface="+mj-lt"/>
              </a:rPr>
              <a:t>Communicating with Mrs Solomon/ Miss Jones </a:t>
            </a:r>
          </a:p>
          <a:p>
            <a:pPr marL="0" indent="0">
              <a:buNone/>
            </a:pPr>
            <a:endParaRPr lang="en-GB" dirty="0"/>
          </a:p>
        </p:txBody>
      </p:sp>
      <p:pic>
        <p:nvPicPr>
          <p:cNvPr id="4" name="Picture 6" descr="MCj041050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06206">
            <a:off x="9733584" y="-228805"/>
            <a:ext cx="2216630" cy="263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6627B947-FE8E-42B6-B22D-07E195455C1B}"/>
              </a:ext>
            </a:extLst>
          </p:cNvPr>
          <p:cNvSpPr txBox="1">
            <a:spLocks/>
          </p:cNvSpPr>
          <p:nvPr/>
        </p:nvSpPr>
        <p:spPr>
          <a:xfrm>
            <a:off x="6096000" y="2853131"/>
            <a:ext cx="5046951" cy="31517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panose="05000000000000000000" pitchFamily="2" charset="2"/>
              <a:buChar char="ü"/>
            </a:pPr>
            <a:r>
              <a:rPr lang="en-GB" dirty="0">
                <a:solidFill>
                  <a:schemeClr val="tx1"/>
                </a:solidFill>
              </a:rPr>
              <a:t>Regular hand washing and/or sanitising. </a:t>
            </a:r>
          </a:p>
          <a:p>
            <a:pPr>
              <a:buFont typeface="Wingdings" panose="05000000000000000000" pitchFamily="2" charset="2"/>
              <a:buChar char="ü"/>
            </a:pPr>
            <a:r>
              <a:rPr lang="en-GB" dirty="0">
                <a:solidFill>
                  <a:schemeClr val="tx1"/>
                </a:solidFill>
              </a:rPr>
              <a:t>PE kits to be worn on </a:t>
            </a:r>
            <a:r>
              <a:rPr lang="en-GB" b="1" dirty="0">
                <a:solidFill>
                  <a:schemeClr val="tx1"/>
                </a:solidFill>
              </a:rPr>
              <a:t>Tuesday</a:t>
            </a:r>
            <a:r>
              <a:rPr lang="en-GB" dirty="0">
                <a:solidFill>
                  <a:schemeClr val="tx1"/>
                </a:solidFill>
              </a:rPr>
              <a:t> and </a:t>
            </a:r>
            <a:r>
              <a:rPr lang="en-GB" b="1" dirty="0">
                <a:solidFill>
                  <a:schemeClr val="tx1"/>
                </a:solidFill>
              </a:rPr>
              <a:t>Thursday</a:t>
            </a:r>
            <a:r>
              <a:rPr lang="en-GB" dirty="0">
                <a:solidFill>
                  <a:schemeClr val="tx1"/>
                </a:solidFill>
              </a:rPr>
              <a:t>. </a:t>
            </a:r>
          </a:p>
          <a:p>
            <a:pPr>
              <a:buFont typeface="Wingdings" panose="05000000000000000000" pitchFamily="2" charset="2"/>
              <a:buChar char="ü"/>
            </a:pPr>
            <a:r>
              <a:rPr lang="en-GB" dirty="0">
                <a:solidFill>
                  <a:schemeClr val="tx1"/>
                </a:solidFill>
              </a:rPr>
              <a:t>Please remember to send in water bottles and to label them. </a:t>
            </a:r>
          </a:p>
          <a:p>
            <a:pPr marL="0" indent="0">
              <a:buNone/>
            </a:pPr>
            <a:endParaRPr lang="en-GB" dirty="0"/>
          </a:p>
        </p:txBody>
      </p:sp>
    </p:spTree>
    <p:extLst>
      <p:ext uri="{BB962C8B-B14F-4D97-AF65-F5344CB8AC3E}">
        <p14:creationId xmlns:p14="http://schemas.microsoft.com/office/powerpoint/2010/main" val="4085572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738" y="3663891"/>
            <a:ext cx="7898524" cy="2246769"/>
          </a:xfrm>
          <a:prstGeom prst="rect">
            <a:avLst/>
          </a:prstGeom>
        </p:spPr>
        <p:txBody>
          <a:bodyPr wrap="square">
            <a:spAutoFit/>
          </a:bodyPr>
          <a:lstStyle/>
          <a:p>
            <a:pPr algn="ctr"/>
            <a:r>
              <a:rPr lang="en-GB" altLang="en-US" sz="2800" b="1" i="1" dirty="0"/>
              <a:t>If you have any questions or concerns at any point during the year, please CONTACT US STRAIGHT AWAY!</a:t>
            </a:r>
            <a:endParaRPr lang="en-GB" sz="2800" b="1" i="1" dirty="0"/>
          </a:p>
          <a:p>
            <a:pPr algn="ctr"/>
            <a:endParaRPr lang="en-GB" sz="2800" b="1" i="1" dirty="0"/>
          </a:p>
          <a:p>
            <a:pPr algn="ctr"/>
            <a:r>
              <a:rPr lang="en-GB" sz="2800" b="1" i="1" dirty="0"/>
              <a:t>Thank you very much for joining us </a:t>
            </a:r>
            <a:r>
              <a:rPr lang="en-GB" sz="2800" b="1" i="1" dirty="0">
                <a:sym typeface="Wingdings" panose="05000000000000000000" pitchFamily="2" charset="2"/>
              </a:rPr>
              <a:t> </a:t>
            </a:r>
            <a:endParaRPr lang="en-GB" sz="2800" b="1" i="1" dirty="0"/>
          </a:p>
        </p:txBody>
      </p:sp>
      <p:pic>
        <p:nvPicPr>
          <p:cNvPr id="5124" name="Picture 4" descr="See the source image">
            <a:extLst>
              <a:ext uri="{FF2B5EF4-FFF2-40B4-BE49-F238E27FC236}">
                <a16:creationId xmlns:a16="http://schemas.microsoft.com/office/drawing/2014/main" id="{D2ACC485-E2F0-4CBF-89E6-2B5CC366B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534" y="187026"/>
            <a:ext cx="5824491" cy="347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98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808AC-034F-4949-8AB6-52D3751419AD}"/>
              </a:ext>
            </a:extLst>
          </p:cNvPr>
          <p:cNvSpPr>
            <a:spLocks noGrp="1"/>
          </p:cNvSpPr>
          <p:nvPr>
            <p:ph type="title"/>
          </p:nvPr>
        </p:nvSpPr>
        <p:spPr/>
        <p:txBody>
          <a:bodyPr/>
          <a:lstStyle/>
          <a:p>
            <a:r>
              <a:rPr lang="en-GB" dirty="0"/>
              <a:t>Our Wonderful Year 2 Team</a:t>
            </a:r>
          </a:p>
        </p:txBody>
      </p:sp>
      <p:sp>
        <p:nvSpPr>
          <p:cNvPr id="3" name="Content Placeholder 2">
            <a:extLst>
              <a:ext uri="{FF2B5EF4-FFF2-40B4-BE49-F238E27FC236}">
                <a16:creationId xmlns:a16="http://schemas.microsoft.com/office/drawing/2014/main" id="{01D5206D-1FFB-429D-8258-32BF5FB1121F}"/>
              </a:ext>
            </a:extLst>
          </p:cNvPr>
          <p:cNvSpPr>
            <a:spLocks noGrp="1"/>
          </p:cNvSpPr>
          <p:nvPr>
            <p:ph idx="1"/>
          </p:nvPr>
        </p:nvSpPr>
        <p:spPr>
          <a:xfrm>
            <a:off x="740684" y="2445237"/>
            <a:ext cx="3201790" cy="4188037"/>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b="1" u="sng" dirty="0"/>
              <a:t>Class Teacher</a:t>
            </a:r>
          </a:p>
          <a:p>
            <a:pPr marL="0" indent="0">
              <a:buNone/>
            </a:pPr>
            <a:r>
              <a:rPr lang="en-GB" b="1" dirty="0"/>
              <a:t>Miss Jones</a:t>
            </a:r>
          </a:p>
          <a:p>
            <a:r>
              <a:rPr lang="en-GB" dirty="0"/>
              <a:t>Monday and Tuesday</a:t>
            </a:r>
          </a:p>
          <a:p>
            <a:pPr marL="0" indent="0">
              <a:buNone/>
            </a:pPr>
            <a:endParaRPr lang="en-GB" dirty="0"/>
          </a:p>
        </p:txBody>
      </p:sp>
      <p:sp>
        <p:nvSpPr>
          <p:cNvPr id="4" name="Content Placeholder 2">
            <a:extLst>
              <a:ext uri="{FF2B5EF4-FFF2-40B4-BE49-F238E27FC236}">
                <a16:creationId xmlns:a16="http://schemas.microsoft.com/office/drawing/2014/main" id="{3C7F6BC3-CC34-4DEA-AA10-76D39D3E375F}"/>
              </a:ext>
            </a:extLst>
          </p:cNvPr>
          <p:cNvSpPr txBox="1">
            <a:spLocks/>
          </p:cNvSpPr>
          <p:nvPr/>
        </p:nvSpPr>
        <p:spPr>
          <a:xfrm>
            <a:off x="4339525" y="2445238"/>
            <a:ext cx="3357370" cy="418803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GB" b="1" u="sng" dirty="0">
                <a:solidFill>
                  <a:schemeClr val="tx1"/>
                </a:solidFill>
              </a:rPr>
              <a:t>Class Teacher</a:t>
            </a:r>
          </a:p>
          <a:p>
            <a:pPr marL="0" indent="0">
              <a:buNone/>
            </a:pPr>
            <a:r>
              <a:rPr lang="en-GB" b="1" dirty="0">
                <a:solidFill>
                  <a:schemeClr val="tx1"/>
                </a:solidFill>
              </a:rPr>
              <a:t>Mrs Solomon</a:t>
            </a:r>
          </a:p>
          <a:p>
            <a:r>
              <a:rPr lang="en-GB" dirty="0"/>
              <a:t>Wednesday, Thursday and Friday</a:t>
            </a:r>
          </a:p>
          <a:p>
            <a:endParaRPr lang="en-GB" dirty="0"/>
          </a:p>
        </p:txBody>
      </p:sp>
      <p:sp>
        <p:nvSpPr>
          <p:cNvPr id="5" name="Content Placeholder 2">
            <a:extLst>
              <a:ext uri="{FF2B5EF4-FFF2-40B4-BE49-F238E27FC236}">
                <a16:creationId xmlns:a16="http://schemas.microsoft.com/office/drawing/2014/main" id="{E7AD2FA6-5B49-4445-8B30-07BCA9EE9586}"/>
              </a:ext>
            </a:extLst>
          </p:cNvPr>
          <p:cNvSpPr txBox="1">
            <a:spLocks/>
          </p:cNvSpPr>
          <p:nvPr/>
        </p:nvSpPr>
        <p:spPr>
          <a:xfrm>
            <a:off x="8249527" y="2445238"/>
            <a:ext cx="2924677" cy="4188037"/>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GB" b="1" u="sng" dirty="0">
                <a:solidFill>
                  <a:schemeClr val="tx1"/>
                </a:solidFill>
              </a:rPr>
              <a:t>Support Staff</a:t>
            </a:r>
          </a:p>
          <a:p>
            <a:pPr marL="0" indent="0">
              <a:buNone/>
            </a:pPr>
            <a:r>
              <a:rPr lang="en-GB" b="1" dirty="0">
                <a:solidFill>
                  <a:schemeClr val="tx1"/>
                </a:solidFill>
              </a:rPr>
              <a:t>Mrs King</a:t>
            </a:r>
          </a:p>
          <a:p>
            <a:pPr marL="0" indent="0">
              <a:buNone/>
            </a:pPr>
            <a:r>
              <a:rPr lang="en-GB" dirty="0">
                <a:solidFill>
                  <a:schemeClr val="tx1"/>
                </a:solidFill>
              </a:rPr>
              <a:t>Monday - Friday</a:t>
            </a:r>
          </a:p>
        </p:txBody>
      </p:sp>
      <p:pic>
        <p:nvPicPr>
          <p:cNvPr id="14" name="Picture 13">
            <a:extLst>
              <a:ext uri="{FF2B5EF4-FFF2-40B4-BE49-F238E27FC236}">
                <a16:creationId xmlns:a16="http://schemas.microsoft.com/office/drawing/2014/main" id="{97987949-8432-4390-8026-C35225E867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34" t="10396" r="13595"/>
          <a:stretch/>
        </p:blipFill>
        <p:spPr>
          <a:xfrm>
            <a:off x="8510746" y="3819354"/>
            <a:ext cx="2402237" cy="2744919"/>
          </a:xfrm>
          <a:prstGeom prst="rect">
            <a:avLst/>
          </a:prstGeom>
        </p:spPr>
      </p:pic>
      <p:pic>
        <p:nvPicPr>
          <p:cNvPr id="7" name="Picture 6">
            <a:extLst>
              <a:ext uri="{FF2B5EF4-FFF2-40B4-BE49-F238E27FC236}">
                <a16:creationId xmlns:a16="http://schemas.microsoft.com/office/drawing/2014/main" id="{E3754F19-FF5E-434A-990F-5DEFBD3A42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495105" y="3822488"/>
            <a:ext cx="3184707" cy="2388530"/>
          </a:xfrm>
          <a:prstGeom prst="rect">
            <a:avLst/>
          </a:prstGeom>
        </p:spPr>
      </p:pic>
      <p:pic>
        <p:nvPicPr>
          <p:cNvPr id="6" name="Picture 5">
            <a:extLst>
              <a:ext uri="{FF2B5EF4-FFF2-40B4-BE49-F238E27FC236}">
                <a16:creationId xmlns:a16="http://schemas.microsoft.com/office/drawing/2014/main" id="{FA5DF068-4AED-4C74-943F-ADA8DF8525D1}"/>
              </a:ext>
            </a:extLst>
          </p:cNvPr>
          <p:cNvPicPr>
            <a:picLocks noChangeAspect="1"/>
          </p:cNvPicPr>
          <p:nvPr/>
        </p:nvPicPr>
        <p:blipFill rotWithShape="1">
          <a:blip r:embed="rId5"/>
          <a:srcRect l="24731" t="26667" r="27638" b="24780"/>
          <a:stretch/>
        </p:blipFill>
        <p:spPr>
          <a:xfrm>
            <a:off x="1415051" y="3649403"/>
            <a:ext cx="1884713" cy="2561616"/>
          </a:xfrm>
          <a:prstGeom prst="rect">
            <a:avLst/>
          </a:prstGeom>
        </p:spPr>
      </p:pic>
    </p:spTree>
    <p:extLst>
      <p:ext uri="{BB962C8B-B14F-4D97-AF65-F5344CB8AC3E}">
        <p14:creationId xmlns:p14="http://schemas.microsoft.com/office/powerpoint/2010/main" val="293344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286" y="519790"/>
            <a:ext cx="9727097" cy="430887"/>
          </a:xfrm>
          <a:prstGeom prst="rect">
            <a:avLst/>
          </a:prstGeom>
        </p:spPr>
        <p:txBody>
          <a:bodyPr wrap="square">
            <a:spAutoFit/>
          </a:bodyPr>
          <a:lstStyle/>
          <a:p>
            <a:r>
              <a:rPr lang="en-GB" altLang="en-US" sz="2200" b="1" u="sng" kern="0" dirty="0">
                <a:solidFill>
                  <a:schemeClr val="accent1"/>
                </a:solidFill>
                <a:latin typeface="+mj-lt"/>
              </a:rPr>
              <a:t>Here is an outline of what we will be teaching in the first term:</a:t>
            </a:r>
          </a:p>
        </p:txBody>
      </p:sp>
      <p:sp>
        <p:nvSpPr>
          <p:cNvPr id="3" name="Rectangle 2"/>
          <p:cNvSpPr/>
          <p:nvPr/>
        </p:nvSpPr>
        <p:spPr>
          <a:xfrm>
            <a:off x="106017" y="1241556"/>
            <a:ext cx="11979965" cy="4604081"/>
          </a:xfrm>
          <a:prstGeom prst="rect">
            <a:avLst/>
          </a:prstGeom>
        </p:spPr>
        <p:txBody>
          <a:bodyPr wrap="square">
            <a:spAutoFit/>
          </a:bodyPr>
          <a:lstStyle/>
          <a:p>
            <a:pPr marL="342900" indent="-342900">
              <a:lnSpc>
                <a:spcPct val="150000"/>
              </a:lnSpc>
              <a:buFont typeface="Arial" panose="020B0604020202020204" pitchFamily="34" charset="0"/>
              <a:buChar char="•"/>
            </a:pPr>
            <a:r>
              <a:rPr lang="en-GB" altLang="en-US" sz="2000" b="1" dirty="0">
                <a:solidFill>
                  <a:schemeClr val="accent1"/>
                </a:solidFill>
                <a:latin typeface="+mj-lt"/>
              </a:rPr>
              <a:t>Maths </a:t>
            </a:r>
            <a:r>
              <a:rPr lang="en-GB" altLang="en-US" sz="2000" dirty="0">
                <a:solidFill>
                  <a:schemeClr val="accent5">
                    <a:lumMod val="50000"/>
                  </a:schemeClr>
                </a:solidFill>
                <a:latin typeface="+mj-lt"/>
              </a:rPr>
              <a:t>– </a:t>
            </a:r>
            <a:r>
              <a:rPr lang="en-GB" dirty="0">
                <a:latin typeface="+mj-lt"/>
              </a:rPr>
              <a:t>Place Value, Addition and Subtraction (0-100).</a:t>
            </a:r>
            <a:endParaRPr lang="en-GB" altLang="en-US" sz="2000" dirty="0">
              <a:solidFill>
                <a:schemeClr val="accent5">
                  <a:lumMod val="50000"/>
                </a:schemeClr>
              </a:solidFill>
              <a:latin typeface="+mj-lt"/>
            </a:endParaRPr>
          </a:p>
          <a:p>
            <a:pPr marL="342900" lvl="0" indent="-342900" fontAlgn="base">
              <a:lnSpc>
                <a:spcPct val="150000"/>
              </a:lnSpc>
              <a:spcBef>
                <a:spcPct val="0"/>
              </a:spcBef>
              <a:spcAft>
                <a:spcPct val="0"/>
              </a:spcAft>
              <a:buFont typeface="Arial" panose="020B0604020202020204" pitchFamily="34" charset="0"/>
              <a:buChar char="•"/>
            </a:pPr>
            <a:r>
              <a:rPr lang="en-GB" altLang="en-US" sz="2000" b="1" dirty="0">
                <a:solidFill>
                  <a:schemeClr val="accent1"/>
                </a:solidFill>
                <a:latin typeface="+mj-lt"/>
              </a:rPr>
              <a:t>English – </a:t>
            </a:r>
            <a:r>
              <a:rPr lang="en-GB" altLang="en-US" dirty="0">
                <a:latin typeface="+mj-lt"/>
              </a:rPr>
              <a:t>Writing autobiographies, plotting and planning new stories linked to The Jolly Postman. </a:t>
            </a:r>
          </a:p>
          <a:p>
            <a:pPr marL="800100" lvl="1" indent="-342900" fontAlgn="base">
              <a:lnSpc>
                <a:spcPct val="150000"/>
              </a:lnSpc>
              <a:spcBef>
                <a:spcPct val="0"/>
              </a:spcBef>
              <a:spcAft>
                <a:spcPct val="0"/>
              </a:spcAft>
              <a:buFont typeface="Arial" panose="020B0604020202020204" pitchFamily="34" charset="0"/>
              <a:buChar char="•"/>
            </a:pPr>
            <a:r>
              <a:rPr lang="en-GB" altLang="en-US" dirty="0">
                <a:latin typeface="+mj-lt"/>
              </a:rPr>
              <a:t>Grammar focus: conjunctions, writing questions and exclamation sentences. </a:t>
            </a:r>
          </a:p>
          <a:p>
            <a:pPr marL="342900" lvl="0" indent="-342900" fontAlgn="base">
              <a:lnSpc>
                <a:spcPct val="150000"/>
              </a:lnSpc>
              <a:spcBef>
                <a:spcPct val="0"/>
              </a:spcBef>
              <a:spcAft>
                <a:spcPct val="0"/>
              </a:spcAft>
              <a:buFont typeface="Arial" panose="020B0604020202020204" pitchFamily="34" charset="0"/>
              <a:buChar char="•"/>
            </a:pPr>
            <a:r>
              <a:rPr lang="en-GB" altLang="en-US" sz="2000" b="1" dirty="0">
                <a:solidFill>
                  <a:schemeClr val="accent1"/>
                </a:solidFill>
                <a:latin typeface="+mj-lt"/>
              </a:rPr>
              <a:t>Phonics </a:t>
            </a:r>
            <a:r>
              <a:rPr lang="en-GB" altLang="en-US" sz="2000" dirty="0">
                <a:solidFill>
                  <a:schemeClr val="accent5">
                    <a:lumMod val="50000"/>
                  </a:schemeClr>
                </a:solidFill>
                <a:latin typeface="+mj-lt"/>
              </a:rPr>
              <a:t>– </a:t>
            </a:r>
            <a:r>
              <a:rPr lang="en-GB" altLang="en-US" dirty="0">
                <a:latin typeface="+mj-lt"/>
              </a:rPr>
              <a:t>Recap of phase 5 (practising all of the alternative sounds, segmenting and blending).</a:t>
            </a:r>
          </a:p>
          <a:p>
            <a:pPr marL="342900" indent="-342900" fontAlgn="base">
              <a:lnSpc>
                <a:spcPct val="150000"/>
              </a:lnSpc>
              <a:spcBef>
                <a:spcPct val="0"/>
              </a:spcBef>
              <a:spcAft>
                <a:spcPct val="0"/>
              </a:spcAft>
              <a:buFont typeface="Arial" panose="020B0604020202020204" pitchFamily="34" charset="0"/>
              <a:buChar char="•"/>
            </a:pPr>
            <a:r>
              <a:rPr lang="en-GB" altLang="en-US" sz="2000" b="1" dirty="0">
                <a:solidFill>
                  <a:schemeClr val="accent1"/>
                </a:solidFill>
                <a:latin typeface="+mj-lt"/>
              </a:rPr>
              <a:t>Science</a:t>
            </a:r>
            <a:r>
              <a:rPr lang="en-GB" altLang="en-US" sz="2000" dirty="0">
                <a:solidFill>
                  <a:schemeClr val="accent5">
                    <a:lumMod val="50000"/>
                  </a:schemeClr>
                </a:solidFill>
                <a:latin typeface="+mj-lt"/>
              </a:rPr>
              <a:t> - </a:t>
            </a:r>
            <a:r>
              <a:rPr lang="en-GB" dirty="0">
                <a:latin typeface="+mj-lt"/>
              </a:rPr>
              <a:t>Growth and Survival.</a:t>
            </a:r>
          </a:p>
          <a:p>
            <a:pPr marL="342900" indent="-342900" fontAlgn="base">
              <a:lnSpc>
                <a:spcPct val="150000"/>
              </a:lnSpc>
              <a:spcBef>
                <a:spcPct val="0"/>
              </a:spcBef>
              <a:spcAft>
                <a:spcPct val="0"/>
              </a:spcAft>
              <a:buFont typeface="Arial" panose="020B0604020202020204" pitchFamily="34" charset="0"/>
              <a:buChar char="•"/>
            </a:pPr>
            <a:r>
              <a:rPr lang="en-GB" altLang="en-US" sz="2000" b="1" dirty="0">
                <a:solidFill>
                  <a:schemeClr val="accent1"/>
                </a:solidFill>
                <a:latin typeface="+mj-lt"/>
              </a:rPr>
              <a:t>Religion </a:t>
            </a:r>
            <a:r>
              <a:rPr lang="en-GB" altLang="en-US" sz="2000" dirty="0">
                <a:solidFill>
                  <a:srgbClr val="333399"/>
                </a:solidFill>
                <a:latin typeface="+mj-lt"/>
              </a:rPr>
              <a:t>– </a:t>
            </a:r>
            <a:r>
              <a:rPr lang="en-GB" altLang="en-US" dirty="0">
                <a:latin typeface="+mj-lt"/>
              </a:rPr>
              <a:t>Mission, Creation and Harvest as well as connecting to other faiths. </a:t>
            </a:r>
            <a:endParaRPr lang="en-GB" altLang="en-US" sz="2000" dirty="0">
              <a:latin typeface="+mj-lt"/>
            </a:endParaRPr>
          </a:p>
          <a:p>
            <a:pPr marL="342900" indent="-342900" fontAlgn="base">
              <a:lnSpc>
                <a:spcPct val="150000"/>
              </a:lnSpc>
              <a:spcBef>
                <a:spcPct val="0"/>
              </a:spcBef>
              <a:spcAft>
                <a:spcPct val="0"/>
              </a:spcAft>
              <a:buFont typeface="Arial" panose="020B0604020202020204" pitchFamily="34" charset="0"/>
              <a:buChar char="•"/>
            </a:pPr>
            <a:r>
              <a:rPr lang="en-GB" altLang="en-US" sz="2000" b="1" dirty="0">
                <a:solidFill>
                  <a:schemeClr val="accent1"/>
                </a:solidFill>
                <a:latin typeface="+mj-lt"/>
              </a:rPr>
              <a:t>History</a:t>
            </a:r>
            <a:r>
              <a:rPr lang="en-GB" altLang="en-US" sz="2000" dirty="0">
                <a:solidFill>
                  <a:srgbClr val="333399"/>
                </a:solidFill>
                <a:latin typeface="+mj-lt"/>
              </a:rPr>
              <a:t> – </a:t>
            </a:r>
            <a:r>
              <a:rPr lang="en-GB" altLang="en-US" dirty="0">
                <a:latin typeface="+mj-lt"/>
              </a:rPr>
              <a:t>A walk through history (History of Corsham).</a:t>
            </a:r>
            <a:endParaRPr lang="en-GB" altLang="en-US" sz="2000" dirty="0">
              <a:latin typeface="+mj-lt"/>
            </a:endParaRPr>
          </a:p>
          <a:p>
            <a:pPr marL="342900" indent="-342900" fontAlgn="base">
              <a:lnSpc>
                <a:spcPct val="150000"/>
              </a:lnSpc>
              <a:spcBef>
                <a:spcPct val="0"/>
              </a:spcBef>
              <a:spcAft>
                <a:spcPct val="0"/>
              </a:spcAft>
              <a:buFont typeface="Arial" panose="020B0604020202020204" pitchFamily="34" charset="0"/>
              <a:buChar char="•"/>
            </a:pPr>
            <a:r>
              <a:rPr lang="en-GB" altLang="en-US" sz="2000" b="1" dirty="0">
                <a:solidFill>
                  <a:schemeClr val="accent1"/>
                </a:solidFill>
                <a:latin typeface="+mj-lt"/>
              </a:rPr>
              <a:t>Art</a:t>
            </a:r>
            <a:r>
              <a:rPr lang="en-GB" altLang="en-US" sz="2000" b="1" dirty="0">
                <a:solidFill>
                  <a:srgbClr val="FF0066"/>
                </a:solidFill>
                <a:latin typeface="+mj-lt"/>
              </a:rPr>
              <a:t> </a:t>
            </a:r>
            <a:r>
              <a:rPr lang="en-GB" altLang="en-US" sz="2000" dirty="0">
                <a:solidFill>
                  <a:srgbClr val="333399"/>
                </a:solidFill>
                <a:latin typeface="+mj-lt"/>
              </a:rPr>
              <a:t>–</a:t>
            </a:r>
            <a:r>
              <a:rPr lang="en-GB" altLang="en-US" sz="2000" dirty="0">
                <a:solidFill>
                  <a:schemeClr val="accent5">
                    <a:lumMod val="50000"/>
                  </a:schemeClr>
                </a:solidFill>
                <a:latin typeface="+mj-lt"/>
              </a:rPr>
              <a:t> </a:t>
            </a:r>
            <a:r>
              <a:rPr lang="en-GB" altLang="en-US" dirty="0">
                <a:latin typeface="+mj-lt"/>
              </a:rPr>
              <a:t>Self Portraits.</a:t>
            </a:r>
            <a:endParaRPr lang="en-GB" altLang="en-US" dirty="0">
              <a:solidFill>
                <a:schemeClr val="accent5">
                  <a:lumMod val="50000"/>
                </a:schemeClr>
              </a:solidFill>
              <a:latin typeface="+mj-lt"/>
            </a:endParaRPr>
          </a:p>
          <a:p>
            <a:pPr marL="342900" indent="-342900" fontAlgn="base">
              <a:lnSpc>
                <a:spcPct val="150000"/>
              </a:lnSpc>
              <a:spcBef>
                <a:spcPct val="0"/>
              </a:spcBef>
              <a:spcAft>
                <a:spcPct val="0"/>
              </a:spcAft>
              <a:buFont typeface="Arial" panose="020B0604020202020204" pitchFamily="34" charset="0"/>
              <a:buChar char="•"/>
            </a:pPr>
            <a:r>
              <a:rPr lang="en-GB" altLang="en-US" sz="2000" b="1" dirty="0">
                <a:solidFill>
                  <a:schemeClr val="accent1"/>
                </a:solidFill>
                <a:latin typeface="+mj-lt"/>
              </a:rPr>
              <a:t>PSHE</a:t>
            </a:r>
            <a:r>
              <a:rPr lang="en-GB" altLang="en-US" sz="2000" dirty="0">
                <a:solidFill>
                  <a:srgbClr val="FF0000"/>
                </a:solidFill>
                <a:latin typeface="+mj-lt"/>
              </a:rPr>
              <a:t> </a:t>
            </a:r>
            <a:r>
              <a:rPr lang="en-GB" altLang="en-US" sz="2000" dirty="0">
                <a:solidFill>
                  <a:srgbClr val="333399"/>
                </a:solidFill>
                <a:latin typeface="+mj-lt"/>
              </a:rPr>
              <a:t>– </a:t>
            </a:r>
            <a:r>
              <a:rPr lang="en-GB" altLang="en-US" dirty="0">
                <a:latin typeface="+mj-lt"/>
              </a:rPr>
              <a:t>Jigsaw scheme ‘Me in my world’ and creating our own missions/classroom promises, etc. </a:t>
            </a:r>
            <a:endParaRPr lang="en-GB" altLang="en-US" sz="2000" b="1" dirty="0">
              <a:latin typeface="+mj-lt"/>
            </a:endParaRPr>
          </a:p>
          <a:p>
            <a:pPr marL="342900" indent="-342900" fontAlgn="base">
              <a:lnSpc>
                <a:spcPct val="150000"/>
              </a:lnSpc>
              <a:spcBef>
                <a:spcPct val="0"/>
              </a:spcBef>
              <a:spcAft>
                <a:spcPct val="0"/>
              </a:spcAft>
              <a:buFont typeface="Arial" panose="020B0604020202020204" pitchFamily="34" charset="0"/>
              <a:buChar char="•"/>
            </a:pPr>
            <a:r>
              <a:rPr lang="en-GB" altLang="en-US" sz="2000" b="1" dirty="0">
                <a:solidFill>
                  <a:schemeClr val="accent1"/>
                </a:solidFill>
                <a:latin typeface="+mj-lt"/>
              </a:rPr>
              <a:t>P.E</a:t>
            </a:r>
            <a:r>
              <a:rPr lang="en-GB" altLang="en-US" sz="2000" dirty="0">
                <a:solidFill>
                  <a:schemeClr val="accent1"/>
                </a:solidFill>
                <a:latin typeface="+mj-lt"/>
              </a:rPr>
              <a:t> </a:t>
            </a:r>
            <a:r>
              <a:rPr lang="en-GB" altLang="en-US" sz="2000" dirty="0">
                <a:solidFill>
                  <a:srgbClr val="333399"/>
                </a:solidFill>
                <a:latin typeface="+mj-lt"/>
              </a:rPr>
              <a:t>–</a:t>
            </a:r>
            <a:r>
              <a:rPr lang="en-GB" altLang="en-US" dirty="0">
                <a:latin typeface="+mj-lt"/>
              </a:rPr>
              <a:t>Developing Ball Skills (sending and receiving) with our new PE Coaches. </a:t>
            </a:r>
          </a:p>
        </p:txBody>
      </p:sp>
    </p:spTree>
    <p:extLst>
      <p:ext uri="{BB962C8B-B14F-4D97-AF65-F5344CB8AC3E}">
        <p14:creationId xmlns:p14="http://schemas.microsoft.com/office/powerpoint/2010/main" val="726456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D0BBA4-70DF-45EA-A442-1F3B7A1DD21F}"/>
              </a:ext>
            </a:extLst>
          </p:cNvPr>
          <p:cNvSpPr txBox="1"/>
          <p:nvPr/>
        </p:nvSpPr>
        <p:spPr>
          <a:xfrm>
            <a:off x="340898" y="138023"/>
            <a:ext cx="7741222" cy="461665"/>
          </a:xfrm>
          <a:prstGeom prst="rect">
            <a:avLst/>
          </a:prstGeom>
          <a:noFill/>
        </p:spPr>
        <p:txBody>
          <a:bodyPr wrap="none" rtlCol="0">
            <a:spAutoFit/>
          </a:bodyPr>
          <a:lstStyle/>
          <a:p>
            <a:r>
              <a:rPr lang="en-GB" sz="2400" b="1" dirty="0"/>
              <a:t>This is what it looks like, it is a big jump from Year 1</a:t>
            </a:r>
            <a:r>
              <a:rPr lang="en-GB" dirty="0"/>
              <a:t>!</a:t>
            </a:r>
          </a:p>
        </p:txBody>
      </p:sp>
      <p:pic>
        <p:nvPicPr>
          <p:cNvPr id="3" name="Picture 2">
            <a:extLst>
              <a:ext uri="{FF2B5EF4-FFF2-40B4-BE49-F238E27FC236}">
                <a16:creationId xmlns:a16="http://schemas.microsoft.com/office/drawing/2014/main" id="{4DBBF488-7FA3-4D17-9DE2-84C4ED64FFCC}"/>
              </a:ext>
            </a:extLst>
          </p:cNvPr>
          <p:cNvPicPr>
            <a:picLocks noChangeAspect="1"/>
          </p:cNvPicPr>
          <p:nvPr/>
        </p:nvPicPr>
        <p:blipFill>
          <a:blip r:embed="rId3"/>
          <a:stretch>
            <a:fillRect/>
          </a:stretch>
        </p:blipFill>
        <p:spPr>
          <a:xfrm>
            <a:off x="340898" y="596497"/>
            <a:ext cx="9907283" cy="6304635"/>
          </a:xfrm>
          <a:prstGeom prst="rect">
            <a:avLst/>
          </a:prstGeom>
        </p:spPr>
      </p:pic>
    </p:spTree>
    <p:extLst>
      <p:ext uri="{BB962C8B-B14F-4D97-AF65-F5344CB8AC3E}">
        <p14:creationId xmlns:p14="http://schemas.microsoft.com/office/powerpoint/2010/main" val="404572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465" y="799500"/>
            <a:ext cx="8761413" cy="706964"/>
          </a:xfrm>
        </p:spPr>
        <p:txBody>
          <a:bodyPr/>
          <a:lstStyle/>
          <a:p>
            <a:r>
              <a:rPr lang="en-GB" dirty="0"/>
              <a:t>Key Stage One: </a:t>
            </a:r>
            <a:br>
              <a:rPr lang="en-GB" dirty="0"/>
            </a:br>
            <a:r>
              <a:rPr lang="en-GB" sz="2800" dirty="0"/>
              <a:t>End of year expectations/ targets for Year 2</a:t>
            </a:r>
            <a:endParaRPr lang="en-GB" dirty="0"/>
          </a:p>
        </p:txBody>
      </p:sp>
      <p:sp>
        <p:nvSpPr>
          <p:cNvPr id="3" name="Content Placeholder 2"/>
          <p:cNvSpPr>
            <a:spLocks noGrp="1"/>
          </p:cNvSpPr>
          <p:nvPr>
            <p:ph idx="1"/>
          </p:nvPr>
        </p:nvSpPr>
        <p:spPr>
          <a:xfrm>
            <a:off x="475014" y="2305964"/>
            <a:ext cx="11241972" cy="4327781"/>
          </a:xfrm>
        </p:spPr>
        <p:txBody>
          <a:bodyPr>
            <a:normAutofit fontScale="70000" lnSpcReduction="20000"/>
          </a:bodyPr>
          <a:lstStyle/>
          <a:p>
            <a:r>
              <a:rPr lang="en-GB" sz="2900" dirty="0"/>
              <a:t>Year 2 children are in the final year of Key Stage 1. </a:t>
            </a:r>
          </a:p>
          <a:p>
            <a:r>
              <a:rPr lang="en-GB" sz="2900" dirty="0"/>
              <a:t>Each term the curriculum is planned in a way that will meet the needs of all pupils in our care. </a:t>
            </a:r>
          </a:p>
          <a:p>
            <a:r>
              <a:rPr lang="en-GB" sz="2900" dirty="0"/>
              <a:t>We are supporting the children by supporting the transition from Year 1 to Year 2 and finding a balance between the 2 year groups.  </a:t>
            </a:r>
          </a:p>
          <a:p>
            <a:endParaRPr lang="en-GB" sz="2400" dirty="0"/>
          </a:p>
          <a:p>
            <a:r>
              <a:rPr lang="en-GB" sz="2400" dirty="0"/>
              <a:t>Please see our class page for end of year expectations in Maths and English. </a:t>
            </a:r>
          </a:p>
          <a:p>
            <a:pPr marL="0" indent="0" algn="ctr">
              <a:buNone/>
            </a:pPr>
            <a:r>
              <a:rPr lang="en-GB" sz="2400" b="1" dirty="0"/>
              <a:t>Please follow these links to learn more about the end of year expectations for English and Maths. </a:t>
            </a:r>
          </a:p>
          <a:p>
            <a:r>
              <a:rPr lang="en-GB" sz="2400" dirty="0"/>
              <a:t>English - </a:t>
            </a:r>
            <a:r>
              <a:rPr lang="en-GB" dirty="0">
                <a:hlinkClick r:id="rId3"/>
              </a:rPr>
              <a:t>https://assets.publishing.service.gov.uk/government/uploads/system/uploads/attachment_data/file/335186/PRIMARY_national_curriculum_-_English_220714.pdf</a:t>
            </a:r>
            <a:endParaRPr lang="en-GB" dirty="0"/>
          </a:p>
          <a:p>
            <a:pPr marL="0" indent="0">
              <a:buNone/>
            </a:pPr>
            <a:endParaRPr lang="en-GB" dirty="0"/>
          </a:p>
          <a:p>
            <a:r>
              <a:rPr lang="en-GB" sz="2400" dirty="0"/>
              <a:t>Maths – </a:t>
            </a:r>
          </a:p>
          <a:p>
            <a:pPr marL="400050" lvl="1" indent="0">
              <a:buNone/>
            </a:pPr>
            <a:r>
              <a:rPr lang="en-GB" dirty="0">
                <a:hlinkClick r:id="rId4"/>
              </a:rPr>
              <a:t>https://assets.publishing.service.gov.uk/government/uploads/system/uploads/attachment_data/file/335158/PRIMARY_national_curriculum_-_Mathematics_220714.pdf</a:t>
            </a:r>
            <a:endParaRPr lang="en-GB" dirty="0"/>
          </a:p>
          <a:p>
            <a:pPr marL="0" indent="0">
              <a:buNone/>
            </a:pPr>
            <a:endParaRPr lang="en-GB" sz="2400" dirty="0"/>
          </a:p>
          <a:p>
            <a:endParaRPr lang="en-GB" dirty="0"/>
          </a:p>
          <a:p>
            <a:endParaRPr lang="en-GB" dirty="0"/>
          </a:p>
        </p:txBody>
      </p:sp>
      <p:pic>
        <p:nvPicPr>
          <p:cNvPr id="5" name="Picture 4">
            <a:extLst>
              <a:ext uri="{FF2B5EF4-FFF2-40B4-BE49-F238E27FC236}">
                <a16:creationId xmlns:a16="http://schemas.microsoft.com/office/drawing/2014/main" id="{C718A631-F829-4D8F-BE6A-0E8C4BA7619D}"/>
              </a:ext>
            </a:extLst>
          </p:cNvPr>
          <p:cNvPicPr>
            <a:picLocks noChangeAspect="1"/>
          </p:cNvPicPr>
          <p:nvPr/>
        </p:nvPicPr>
        <p:blipFill>
          <a:blip r:embed="rId5"/>
          <a:stretch>
            <a:fillRect/>
          </a:stretch>
        </p:blipFill>
        <p:spPr>
          <a:xfrm>
            <a:off x="9435962" y="0"/>
            <a:ext cx="2756038" cy="2206632"/>
          </a:xfrm>
          <a:prstGeom prst="rect">
            <a:avLst/>
          </a:prstGeom>
        </p:spPr>
      </p:pic>
    </p:spTree>
    <p:extLst>
      <p:ext uri="{BB962C8B-B14F-4D97-AF65-F5344CB8AC3E}">
        <p14:creationId xmlns:p14="http://schemas.microsoft.com/office/powerpoint/2010/main" val="195474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and Recording</a:t>
            </a:r>
          </a:p>
        </p:txBody>
      </p:sp>
      <p:sp>
        <p:nvSpPr>
          <p:cNvPr id="7" name="TextBox 6">
            <a:extLst>
              <a:ext uri="{FF2B5EF4-FFF2-40B4-BE49-F238E27FC236}">
                <a16:creationId xmlns:a16="http://schemas.microsoft.com/office/drawing/2014/main" id="{37309A4C-7281-4458-AC8F-2E442D50189D}"/>
              </a:ext>
            </a:extLst>
          </p:cNvPr>
          <p:cNvSpPr txBox="1"/>
          <p:nvPr/>
        </p:nvSpPr>
        <p:spPr>
          <a:xfrm>
            <a:off x="365760" y="1800665"/>
            <a:ext cx="11465169" cy="2377440"/>
          </a:xfrm>
          <a:prstGeom prst="rect">
            <a:avLst/>
          </a:prstGeom>
          <a:solidFill>
            <a:schemeClr val="bg1"/>
          </a:solidFill>
        </p:spPr>
        <p:txBody>
          <a:bodyPr wrap="square" rtlCol="0">
            <a:spAutoFit/>
          </a:bodyPr>
          <a:lstStyle/>
          <a:p>
            <a:endParaRPr lang="en-GB" dirty="0"/>
          </a:p>
        </p:txBody>
      </p:sp>
      <p:sp>
        <p:nvSpPr>
          <p:cNvPr id="3" name="TextBox 2"/>
          <p:cNvSpPr txBox="1"/>
          <p:nvPr/>
        </p:nvSpPr>
        <p:spPr>
          <a:xfrm>
            <a:off x="254385" y="1800665"/>
            <a:ext cx="11937615" cy="5386090"/>
          </a:xfrm>
          <a:prstGeom prst="rect">
            <a:avLst/>
          </a:prstGeom>
          <a:noFill/>
        </p:spPr>
        <p:txBody>
          <a:bodyPr wrap="square" rtlCol="0">
            <a:spAutoFit/>
          </a:bodyPr>
          <a:lstStyle/>
          <a:p>
            <a:r>
              <a:rPr lang="en-GB" sz="1900" dirty="0"/>
              <a:t>We use a variety of summative and formative assessments to ensure every </a:t>
            </a:r>
          </a:p>
          <a:p>
            <a:r>
              <a:rPr lang="en-GB" sz="1900" dirty="0"/>
              <a:t>child makes progress along their personal learning journey. Within the Stage that the pupils are working on we assess whether pupils are:</a:t>
            </a:r>
          </a:p>
          <a:p>
            <a:r>
              <a:rPr lang="en-GB" sz="1900" dirty="0">
                <a:solidFill>
                  <a:srgbClr val="0070C0"/>
                </a:solidFill>
              </a:rPr>
              <a:t>Working Below Expectations, </a:t>
            </a:r>
            <a:r>
              <a:rPr lang="en-GB" sz="1900" dirty="0">
                <a:solidFill>
                  <a:srgbClr val="FF0000"/>
                </a:solidFill>
              </a:rPr>
              <a:t>Working towards expectations, </a:t>
            </a:r>
            <a:r>
              <a:rPr lang="en-GB" sz="1900" dirty="0">
                <a:solidFill>
                  <a:srgbClr val="FFC000"/>
                </a:solidFill>
              </a:rPr>
              <a:t>Meeting Expectations &amp; </a:t>
            </a:r>
            <a:r>
              <a:rPr lang="en-GB" sz="1900" dirty="0">
                <a:solidFill>
                  <a:srgbClr val="00B050"/>
                </a:solidFill>
              </a:rPr>
              <a:t>Exceeding Expectations.</a:t>
            </a:r>
          </a:p>
          <a:p>
            <a:endParaRPr lang="en-GB" sz="1900" dirty="0">
              <a:solidFill>
                <a:srgbClr val="00B050"/>
              </a:solidFill>
            </a:endParaRPr>
          </a:p>
          <a:p>
            <a:r>
              <a:rPr lang="en-GB" sz="1600" b="1" u="sng" dirty="0">
                <a:latin typeface="+mj-lt"/>
              </a:rPr>
              <a:t>ATTAINMENT</a:t>
            </a:r>
            <a:r>
              <a:rPr lang="en-GB" sz="1600" dirty="0">
                <a:latin typeface="+mj-lt"/>
              </a:rPr>
              <a:t> – It is not expected that pupils will be </a:t>
            </a:r>
            <a:r>
              <a:rPr lang="en-GB" sz="1600" dirty="0">
                <a:solidFill>
                  <a:srgbClr val="FFC000"/>
                </a:solidFill>
                <a:latin typeface="+mj-lt"/>
              </a:rPr>
              <a:t>Meeting Expectations </a:t>
            </a:r>
            <a:r>
              <a:rPr lang="en-GB" sz="1600" dirty="0">
                <a:latin typeface="+mj-lt"/>
              </a:rPr>
              <a:t>until summer term, </a:t>
            </a:r>
          </a:p>
          <a:p>
            <a:r>
              <a:rPr lang="en-GB" sz="1600" dirty="0">
                <a:latin typeface="+mj-lt"/>
              </a:rPr>
              <a:t>however, we will be able to report to you during the year whether or not your child is on track to meet expectations. All children are tested against the National Curriculum objectives. These tests will be in Reading and Maths – these are now not statutory but support our overall judgements. Writing will continue to be teacher assessed against national expectations.</a:t>
            </a:r>
          </a:p>
          <a:p>
            <a:endParaRPr lang="en-GB" sz="1600" dirty="0">
              <a:latin typeface="+mj-lt"/>
            </a:endParaRPr>
          </a:p>
          <a:p>
            <a:r>
              <a:rPr lang="en-GB" sz="1600" dirty="0">
                <a:latin typeface="+mj-lt"/>
              </a:rPr>
              <a:t>If your child didn’t pass the phonics test in Year 1, they will be tested again in </a:t>
            </a:r>
          </a:p>
          <a:p>
            <a:r>
              <a:rPr lang="en-GB" sz="1600" dirty="0">
                <a:latin typeface="+mj-lt"/>
              </a:rPr>
              <a:t>June (and informally at various stages during the year).</a:t>
            </a:r>
          </a:p>
          <a:p>
            <a:endParaRPr lang="en-GB" sz="1600" dirty="0">
              <a:latin typeface="+mj-lt"/>
            </a:endParaRPr>
          </a:p>
          <a:p>
            <a:r>
              <a:rPr lang="en-GB" sz="1600" b="1" u="sng" dirty="0">
                <a:latin typeface="+mj-lt"/>
              </a:rPr>
              <a:t>PROGRESS</a:t>
            </a:r>
            <a:r>
              <a:rPr lang="en-GB" sz="1600" dirty="0">
                <a:latin typeface="+mj-lt"/>
              </a:rPr>
              <a:t> – This looks at each individual’s starting points. Regardless of starting attainment and/or Stage, all children should move from one band (WB, WT, E, etc) to the next in a whole year. Progress is individual! </a:t>
            </a:r>
          </a:p>
          <a:p>
            <a:r>
              <a:rPr lang="en-GB" sz="1600" dirty="0">
                <a:latin typeface="+mj-lt"/>
              </a:rPr>
              <a:t>Each child learns and makes progress at different rates.</a:t>
            </a:r>
          </a:p>
          <a:p>
            <a:endParaRPr lang="en-GB" sz="1900" dirty="0"/>
          </a:p>
          <a:p>
            <a:endParaRPr lang="en-GB" sz="1900" dirty="0"/>
          </a:p>
        </p:txBody>
      </p:sp>
    </p:spTree>
    <p:extLst>
      <p:ext uri="{BB962C8B-B14F-4D97-AF65-F5344CB8AC3E}">
        <p14:creationId xmlns:p14="http://schemas.microsoft.com/office/powerpoint/2010/main" val="381865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81349E-0195-4C62-84D2-0FE539859882}"/>
              </a:ext>
            </a:extLst>
          </p:cNvPr>
          <p:cNvSpPr>
            <a:spLocks noGrp="1"/>
          </p:cNvSpPr>
          <p:nvPr>
            <p:ph type="body" idx="1"/>
          </p:nvPr>
        </p:nvSpPr>
        <p:spPr>
          <a:xfrm>
            <a:off x="522515" y="4339344"/>
            <a:ext cx="11103428" cy="2312814"/>
          </a:xfrm>
        </p:spPr>
        <p:txBody>
          <a:bodyPr>
            <a:normAutofit lnSpcReduction="10000"/>
          </a:bodyPr>
          <a:lstStyle/>
          <a:p>
            <a:pPr algn="ctr"/>
            <a:r>
              <a:rPr lang="en-GB" dirty="0">
                <a:solidFill>
                  <a:schemeClr val="tx1"/>
                </a:solidFill>
                <a:latin typeface="+mj-lt"/>
              </a:rPr>
              <a:t>Our English lessons are based on quality texts such as The Snail and the Whale by Julia Donaldson and The Jolly Postman by Janet and Allen </a:t>
            </a:r>
            <a:r>
              <a:rPr lang="en-GB" dirty="0" err="1">
                <a:solidFill>
                  <a:schemeClr val="tx1"/>
                </a:solidFill>
                <a:latin typeface="+mj-lt"/>
              </a:rPr>
              <a:t>Ahlberg</a:t>
            </a:r>
            <a:r>
              <a:rPr lang="en-GB" dirty="0">
                <a:solidFill>
                  <a:schemeClr val="tx1"/>
                </a:solidFill>
                <a:latin typeface="+mj-lt"/>
              </a:rPr>
              <a:t>. </a:t>
            </a:r>
          </a:p>
          <a:p>
            <a:pPr algn="ctr"/>
            <a:r>
              <a:rPr lang="en-GB" dirty="0">
                <a:solidFill>
                  <a:schemeClr val="tx1"/>
                </a:solidFill>
                <a:latin typeface="+mj-lt"/>
              </a:rPr>
              <a:t>We start each English sequence off by starting with a hook to engage the children and then use the book to pick out key features of the text, e.g. expanded noun phrases, questions, exclamation sentences, the use of nouns, verbs, adverbs, etc so that the children can create links and see how they are used in a familiar text. We have a different writing focus each term (fiction and non fiction) and will be writing for a range of purposes – keep an eye on the website curriculum page to find out what we are covering each term.</a:t>
            </a:r>
            <a:endParaRPr lang="en-GB" dirty="0">
              <a:latin typeface="+mj-lt"/>
            </a:endParaRPr>
          </a:p>
        </p:txBody>
      </p:sp>
      <p:pic>
        <p:nvPicPr>
          <p:cNvPr id="2" name="Picture 1">
            <a:extLst>
              <a:ext uri="{FF2B5EF4-FFF2-40B4-BE49-F238E27FC236}">
                <a16:creationId xmlns:a16="http://schemas.microsoft.com/office/drawing/2014/main" id="{5ADBFC72-72CC-4378-A91B-F474954A12A9}"/>
              </a:ext>
            </a:extLst>
          </p:cNvPr>
          <p:cNvPicPr>
            <a:picLocks noChangeAspect="1"/>
          </p:cNvPicPr>
          <p:nvPr/>
        </p:nvPicPr>
        <p:blipFill>
          <a:blip r:embed="rId3"/>
          <a:stretch>
            <a:fillRect/>
          </a:stretch>
        </p:blipFill>
        <p:spPr>
          <a:xfrm rot="21022821">
            <a:off x="24999" y="360811"/>
            <a:ext cx="3019122" cy="2312814"/>
          </a:xfrm>
          <a:prstGeom prst="rect">
            <a:avLst/>
          </a:prstGeom>
        </p:spPr>
      </p:pic>
      <p:pic>
        <p:nvPicPr>
          <p:cNvPr id="5" name="Picture 4">
            <a:extLst>
              <a:ext uri="{FF2B5EF4-FFF2-40B4-BE49-F238E27FC236}">
                <a16:creationId xmlns:a16="http://schemas.microsoft.com/office/drawing/2014/main" id="{0C810A5E-12D8-4FC3-B163-A77FAE3623D0}"/>
              </a:ext>
            </a:extLst>
          </p:cNvPr>
          <p:cNvPicPr>
            <a:picLocks noChangeAspect="1"/>
          </p:cNvPicPr>
          <p:nvPr/>
        </p:nvPicPr>
        <p:blipFill>
          <a:blip r:embed="rId4"/>
          <a:stretch>
            <a:fillRect/>
          </a:stretch>
        </p:blipFill>
        <p:spPr>
          <a:xfrm>
            <a:off x="1678586" y="1725479"/>
            <a:ext cx="1880065" cy="2553332"/>
          </a:xfrm>
          <a:prstGeom prst="rect">
            <a:avLst/>
          </a:prstGeom>
        </p:spPr>
      </p:pic>
      <p:pic>
        <p:nvPicPr>
          <p:cNvPr id="6" name="Picture 5">
            <a:extLst>
              <a:ext uri="{FF2B5EF4-FFF2-40B4-BE49-F238E27FC236}">
                <a16:creationId xmlns:a16="http://schemas.microsoft.com/office/drawing/2014/main" id="{49B3FCD9-2389-45C6-96A3-B83E10001AAE}"/>
              </a:ext>
            </a:extLst>
          </p:cNvPr>
          <p:cNvPicPr>
            <a:picLocks noChangeAspect="1"/>
          </p:cNvPicPr>
          <p:nvPr/>
        </p:nvPicPr>
        <p:blipFill>
          <a:blip r:embed="rId5"/>
          <a:stretch>
            <a:fillRect/>
          </a:stretch>
        </p:blipFill>
        <p:spPr>
          <a:xfrm>
            <a:off x="4225617" y="516390"/>
            <a:ext cx="2041877" cy="1825520"/>
          </a:xfrm>
          <a:prstGeom prst="rect">
            <a:avLst/>
          </a:prstGeom>
        </p:spPr>
      </p:pic>
      <p:pic>
        <p:nvPicPr>
          <p:cNvPr id="7" name="Picture 6">
            <a:extLst>
              <a:ext uri="{FF2B5EF4-FFF2-40B4-BE49-F238E27FC236}">
                <a16:creationId xmlns:a16="http://schemas.microsoft.com/office/drawing/2014/main" id="{E68135F7-AA77-46FF-8535-96B5B419B3C7}"/>
              </a:ext>
            </a:extLst>
          </p:cNvPr>
          <p:cNvPicPr>
            <a:picLocks noChangeAspect="1"/>
          </p:cNvPicPr>
          <p:nvPr/>
        </p:nvPicPr>
        <p:blipFill>
          <a:blip r:embed="rId6"/>
          <a:stretch>
            <a:fillRect/>
          </a:stretch>
        </p:blipFill>
        <p:spPr>
          <a:xfrm>
            <a:off x="6567235" y="2106767"/>
            <a:ext cx="1880065" cy="2232577"/>
          </a:xfrm>
          <a:prstGeom prst="rect">
            <a:avLst/>
          </a:prstGeom>
        </p:spPr>
      </p:pic>
      <p:pic>
        <p:nvPicPr>
          <p:cNvPr id="8" name="Picture 7">
            <a:extLst>
              <a:ext uri="{FF2B5EF4-FFF2-40B4-BE49-F238E27FC236}">
                <a16:creationId xmlns:a16="http://schemas.microsoft.com/office/drawing/2014/main" id="{5EAEF6CD-6F1E-42CE-812D-C8A889DDB9E6}"/>
              </a:ext>
            </a:extLst>
          </p:cNvPr>
          <p:cNvPicPr>
            <a:picLocks noChangeAspect="1"/>
          </p:cNvPicPr>
          <p:nvPr/>
        </p:nvPicPr>
        <p:blipFill>
          <a:blip r:embed="rId7"/>
          <a:stretch>
            <a:fillRect/>
          </a:stretch>
        </p:blipFill>
        <p:spPr>
          <a:xfrm rot="334498">
            <a:off x="7663837" y="447461"/>
            <a:ext cx="1504950" cy="1866900"/>
          </a:xfrm>
          <a:prstGeom prst="rect">
            <a:avLst/>
          </a:prstGeom>
        </p:spPr>
      </p:pic>
      <p:pic>
        <p:nvPicPr>
          <p:cNvPr id="4" name="Picture 3">
            <a:extLst>
              <a:ext uri="{FF2B5EF4-FFF2-40B4-BE49-F238E27FC236}">
                <a16:creationId xmlns:a16="http://schemas.microsoft.com/office/drawing/2014/main" id="{973C4481-F153-4C4C-87D9-DB73BFCB670C}"/>
              </a:ext>
            </a:extLst>
          </p:cNvPr>
          <p:cNvPicPr>
            <a:picLocks noChangeAspect="1"/>
          </p:cNvPicPr>
          <p:nvPr/>
        </p:nvPicPr>
        <p:blipFill>
          <a:blip r:embed="rId8"/>
          <a:stretch>
            <a:fillRect/>
          </a:stretch>
        </p:blipFill>
        <p:spPr>
          <a:xfrm rot="355133">
            <a:off x="9817365" y="603830"/>
            <a:ext cx="1802844" cy="2069067"/>
          </a:xfrm>
          <a:prstGeom prst="rect">
            <a:avLst/>
          </a:prstGeom>
        </p:spPr>
      </p:pic>
      <p:pic>
        <p:nvPicPr>
          <p:cNvPr id="10" name="Picture 9">
            <a:extLst>
              <a:ext uri="{FF2B5EF4-FFF2-40B4-BE49-F238E27FC236}">
                <a16:creationId xmlns:a16="http://schemas.microsoft.com/office/drawing/2014/main" id="{A715CB47-C240-4479-95F5-A9991CC58640}"/>
              </a:ext>
            </a:extLst>
          </p:cNvPr>
          <p:cNvPicPr>
            <a:picLocks noChangeAspect="1"/>
          </p:cNvPicPr>
          <p:nvPr/>
        </p:nvPicPr>
        <p:blipFill>
          <a:blip r:embed="rId9"/>
          <a:stretch>
            <a:fillRect/>
          </a:stretch>
        </p:blipFill>
        <p:spPr>
          <a:xfrm>
            <a:off x="8909638" y="2170414"/>
            <a:ext cx="1698843" cy="2047863"/>
          </a:xfrm>
          <a:prstGeom prst="rect">
            <a:avLst/>
          </a:prstGeom>
        </p:spPr>
      </p:pic>
      <p:pic>
        <p:nvPicPr>
          <p:cNvPr id="11" name="Picture 10">
            <a:extLst>
              <a:ext uri="{FF2B5EF4-FFF2-40B4-BE49-F238E27FC236}">
                <a16:creationId xmlns:a16="http://schemas.microsoft.com/office/drawing/2014/main" id="{846ED82E-85C6-4C13-8043-2D457BD0BEAB}"/>
              </a:ext>
            </a:extLst>
          </p:cNvPr>
          <p:cNvPicPr>
            <a:picLocks noChangeAspect="1"/>
          </p:cNvPicPr>
          <p:nvPr/>
        </p:nvPicPr>
        <p:blipFill>
          <a:blip r:embed="rId10"/>
          <a:stretch>
            <a:fillRect/>
          </a:stretch>
        </p:blipFill>
        <p:spPr>
          <a:xfrm>
            <a:off x="3815438" y="2270747"/>
            <a:ext cx="2289459" cy="1970000"/>
          </a:xfrm>
          <a:prstGeom prst="rect">
            <a:avLst/>
          </a:prstGeom>
        </p:spPr>
      </p:pic>
    </p:spTree>
    <p:extLst>
      <p:ext uri="{BB962C8B-B14F-4D97-AF65-F5344CB8AC3E}">
        <p14:creationId xmlns:p14="http://schemas.microsoft.com/office/powerpoint/2010/main" val="44183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E70A076-6CF2-46D2-B399-07632C9BE80A}"/>
              </a:ext>
            </a:extLst>
          </p:cNvPr>
          <p:cNvSpPr txBox="1">
            <a:spLocks/>
          </p:cNvSpPr>
          <p:nvPr/>
        </p:nvSpPr>
        <p:spPr>
          <a:xfrm>
            <a:off x="179293" y="78555"/>
            <a:ext cx="5777235" cy="706964"/>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sz="4400" b="1" u="sng" dirty="0">
                <a:solidFill>
                  <a:schemeClr val="accent2"/>
                </a:solidFill>
              </a:rPr>
              <a:t>Reading</a:t>
            </a:r>
            <a:r>
              <a:rPr lang="en-GB" altLang="en-US" dirty="0"/>
              <a:t> </a:t>
            </a:r>
            <a:endParaRPr lang="en-GB" dirty="0"/>
          </a:p>
        </p:txBody>
      </p:sp>
      <p:pic>
        <p:nvPicPr>
          <p:cNvPr id="3" name="Picture 2">
            <a:extLst>
              <a:ext uri="{FF2B5EF4-FFF2-40B4-BE49-F238E27FC236}">
                <a16:creationId xmlns:a16="http://schemas.microsoft.com/office/drawing/2014/main" id="{923EBD2E-ABBD-4D78-8C5F-137F4CF38676}"/>
              </a:ext>
            </a:extLst>
          </p:cNvPr>
          <p:cNvPicPr>
            <a:picLocks noChangeAspect="1"/>
          </p:cNvPicPr>
          <p:nvPr/>
        </p:nvPicPr>
        <p:blipFill rotWithShape="1">
          <a:blip r:embed="rId3"/>
          <a:srcRect l="9285" t="6149" r="12772" b="13123"/>
          <a:stretch/>
        </p:blipFill>
        <p:spPr>
          <a:xfrm>
            <a:off x="9809529" y="-1"/>
            <a:ext cx="2203178" cy="2883877"/>
          </a:xfrm>
          <a:prstGeom prst="rect">
            <a:avLst/>
          </a:prstGeom>
        </p:spPr>
      </p:pic>
      <p:sp>
        <p:nvSpPr>
          <p:cNvPr id="5" name="Content Placeholder 4">
            <a:extLst>
              <a:ext uri="{FF2B5EF4-FFF2-40B4-BE49-F238E27FC236}">
                <a16:creationId xmlns:a16="http://schemas.microsoft.com/office/drawing/2014/main" id="{DA95FBDE-1BE0-4666-9E36-2CB724E567A0}"/>
              </a:ext>
            </a:extLst>
          </p:cNvPr>
          <p:cNvSpPr txBox="1">
            <a:spLocks/>
          </p:cNvSpPr>
          <p:nvPr/>
        </p:nvSpPr>
        <p:spPr>
          <a:xfrm>
            <a:off x="179294" y="1016401"/>
            <a:ext cx="9657433" cy="5556143"/>
          </a:xfrm>
          <a:prstGeom prst="rect">
            <a:avLst/>
          </a:prstGeom>
        </p:spPr>
        <p:txBody>
          <a:bodyPr>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defTabSz="914400" eaLnBrk="0" fontAlgn="base" hangingPunct="0">
              <a:lnSpc>
                <a:spcPct val="120000"/>
              </a:lnSpc>
              <a:spcBef>
                <a:spcPct val="20000"/>
              </a:spcBef>
              <a:spcAft>
                <a:spcPct val="0"/>
              </a:spcAft>
              <a:buClrTx/>
              <a:buSzTx/>
              <a:buNone/>
            </a:pPr>
            <a:r>
              <a:rPr lang="en-GB" sz="5600" u="sng" dirty="0">
                <a:solidFill>
                  <a:schemeClr val="tx2"/>
                </a:solidFill>
                <a:latin typeface="+mj-lt"/>
              </a:rPr>
              <a:t>Reading Scheme</a:t>
            </a:r>
            <a:r>
              <a:rPr lang="en-GB" sz="5600" u="sng" dirty="0">
                <a:solidFill>
                  <a:schemeClr val="tx1"/>
                </a:solidFill>
                <a:latin typeface="+mj-lt"/>
              </a:rPr>
              <a:t>: </a:t>
            </a:r>
          </a:p>
          <a:p>
            <a:pPr defTabSz="914400" eaLnBrk="0" fontAlgn="base" hangingPunct="0">
              <a:lnSpc>
                <a:spcPct val="120000"/>
              </a:lnSpc>
              <a:spcBef>
                <a:spcPct val="20000"/>
              </a:spcBef>
              <a:spcAft>
                <a:spcPct val="0"/>
              </a:spcAft>
              <a:buClrTx/>
              <a:buSzTx/>
            </a:pPr>
            <a:r>
              <a:rPr lang="en-GB" sz="5600" dirty="0">
                <a:solidFill>
                  <a:schemeClr val="tx1"/>
                </a:solidFill>
                <a:latin typeface="+mj-lt"/>
              </a:rPr>
              <a:t>Your child will be sent home a new reading book on a Monday. We ask that you build on their reading skills by </a:t>
            </a:r>
            <a:r>
              <a:rPr lang="en-GB" sz="5600" b="1" dirty="0">
                <a:solidFill>
                  <a:schemeClr val="tx1"/>
                </a:solidFill>
                <a:highlight>
                  <a:srgbClr val="00FFFF"/>
                </a:highlight>
                <a:latin typeface="+mj-lt"/>
              </a:rPr>
              <a:t>rereading the book throughout the week </a:t>
            </a:r>
            <a:r>
              <a:rPr lang="en-GB" sz="5600" dirty="0">
                <a:solidFill>
                  <a:schemeClr val="tx1"/>
                </a:solidFill>
                <a:latin typeface="+mj-lt"/>
              </a:rPr>
              <a:t>– developing a fluent and confident reader. During read 1 the children will be focusing on basic understanding, decoding and predictions. It is during subsequent reads that your child can build on their understanding and fluency. </a:t>
            </a:r>
            <a:r>
              <a:rPr lang="en-GB" altLang="en-US" sz="5600" kern="0" dirty="0">
                <a:solidFill>
                  <a:schemeClr val="tx1"/>
                </a:solidFill>
                <a:latin typeface="+mj-lt"/>
              </a:rPr>
              <a:t>It is your child’s responsibility to take their book home every day and return it the following day.</a:t>
            </a:r>
          </a:p>
          <a:p>
            <a:pPr defTabSz="914400" eaLnBrk="0" fontAlgn="base" hangingPunct="0">
              <a:lnSpc>
                <a:spcPct val="120000"/>
              </a:lnSpc>
              <a:spcBef>
                <a:spcPct val="20000"/>
              </a:spcBef>
              <a:spcAft>
                <a:spcPct val="0"/>
              </a:spcAft>
              <a:buClrTx/>
              <a:buSzTx/>
            </a:pPr>
            <a:endParaRPr lang="en-GB" altLang="en-US" sz="5600" kern="0" dirty="0">
              <a:solidFill>
                <a:schemeClr val="tx1"/>
              </a:solidFill>
              <a:latin typeface="+mj-lt"/>
            </a:endParaRPr>
          </a:p>
          <a:p>
            <a:pPr defTabSz="914400" eaLnBrk="0" fontAlgn="base" hangingPunct="0">
              <a:lnSpc>
                <a:spcPct val="120000"/>
              </a:lnSpc>
              <a:spcBef>
                <a:spcPct val="20000"/>
              </a:spcBef>
              <a:spcAft>
                <a:spcPct val="0"/>
              </a:spcAft>
              <a:buClrTx/>
              <a:buSzTx/>
            </a:pPr>
            <a:r>
              <a:rPr lang="en-GB" sz="5600" dirty="0">
                <a:solidFill>
                  <a:schemeClr val="tx1"/>
                </a:solidFill>
                <a:latin typeface="+mj-lt"/>
                <a:cs typeface="Arial" panose="020B0604020202020204" pitchFamily="34" charset="0"/>
              </a:rPr>
              <a:t>Children who move off the phonics reading scheme will become ‘free readers’. They will be encouraged to change their own reading book. Your child will need to let us know if they have finished their book as these may take longer to complete by the following Monday</a:t>
            </a:r>
          </a:p>
          <a:p>
            <a:pPr>
              <a:buFontTx/>
              <a:buNone/>
            </a:pPr>
            <a:endParaRPr lang="en-GB" sz="5600" u="sng" dirty="0">
              <a:solidFill>
                <a:schemeClr val="tx1"/>
              </a:solidFill>
              <a:latin typeface="+mj-lt"/>
            </a:endParaRPr>
          </a:p>
          <a:p>
            <a:pPr>
              <a:buFontTx/>
              <a:buNone/>
            </a:pPr>
            <a:r>
              <a:rPr lang="en-GB" sz="5600" u="sng" dirty="0">
                <a:solidFill>
                  <a:schemeClr val="accent2"/>
                </a:solidFill>
                <a:latin typeface="+mj-lt"/>
              </a:rPr>
              <a:t>Read for </a:t>
            </a:r>
          </a:p>
          <a:p>
            <a:pPr>
              <a:buFontTx/>
              <a:buNone/>
            </a:pPr>
            <a:r>
              <a:rPr lang="en-GB" sz="5600" dirty="0">
                <a:solidFill>
                  <a:schemeClr val="accent2"/>
                </a:solidFill>
                <a:latin typeface="+mj-lt"/>
              </a:rPr>
              <a:t>	</a:t>
            </a:r>
            <a:r>
              <a:rPr lang="en-GB" sz="5600" dirty="0">
                <a:solidFill>
                  <a:schemeClr val="tx1"/>
                </a:solidFill>
                <a:latin typeface="+mj-lt"/>
              </a:rPr>
              <a:t>Reading doesn’t always have to be the school book but can be own stories at home, menus, magazines, newspapers- anything that your child wants to read. Our first aim is to generate a passion for reading! </a:t>
            </a:r>
            <a:r>
              <a:rPr lang="en-GB" sz="5600" dirty="0">
                <a:solidFill>
                  <a:schemeClr val="tx1"/>
                </a:solidFill>
                <a:latin typeface="+mj-lt"/>
                <a:sym typeface="Wingdings" panose="05000000000000000000" pitchFamily="2" charset="2"/>
              </a:rPr>
              <a:t>There are lots of tips and reading suggestions on our class page. </a:t>
            </a:r>
            <a:endParaRPr lang="en-GB" sz="5600" dirty="0">
              <a:solidFill>
                <a:schemeClr val="tx1"/>
              </a:solidFill>
              <a:latin typeface="+mj-lt"/>
            </a:endParaRPr>
          </a:p>
          <a:p>
            <a:pPr>
              <a:buFontTx/>
              <a:buNone/>
            </a:pPr>
            <a:endParaRPr lang="en-GB" sz="5600" dirty="0">
              <a:solidFill>
                <a:schemeClr val="tx1"/>
              </a:solidFill>
              <a:latin typeface="+mj-lt"/>
            </a:endParaRPr>
          </a:p>
          <a:p>
            <a:pPr>
              <a:buFontTx/>
              <a:buNone/>
            </a:pPr>
            <a:r>
              <a:rPr lang="en-GB" sz="5600" u="sng" dirty="0">
                <a:solidFill>
                  <a:schemeClr val="accent1"/>
                </a:solidFill>
                <a:latin typeface="+mj-lt"/>
              </a:rPr>
              <a:t>Tips and Hints</a:t>
            </a:r>
          </a:p>
          <a:p>
            <a:r>
              <a:rPr lang="en-GB" sz="5600" dirty="0">
                <a:solidFill>
                  <a:schemeClr val="tx1"/>
                </a:solidFill>
                <a:latin typeface="+mj-lt"/>
              </a:rPr>
              <a:t>Encourage him/her to sound it out and then blend the sounds together to make the word. When they are more confident suggest they try and sound out in their head and if they know the word just say it! When reading a sentence with sounding out, get them to reread for fluency. </a:t>
            </a:r>
          </a:p>
          <a:p>
            <a:r>
              <a:rPr lang="en-GB" sz="5600" dirty="0">
                <a:solidFill>
                  <a:schemeClr val="tx1"/>
                </a:solidFill>
                <a:latin typeface="+mj-lt"/>
              </a:rPr>
              <a:t>Use a finger or a pointer to follow the words. </a:t>
            </a:r>
          </a:p>
          <a:p>
            <a:r>
              <a:rPr lang="en-GB" sz="5600" dirty="0">
                <a:solidFill>
                  <a:schemeClr val="tx1"/>
                </a:solidFill>
                <a:latin typeface="+mj-lt"/>
              </a:rPr>
              <a:t>Discuss the picture in context to the sentence – can they spot any extra information from the illustration. </a:t>
            </a:r>
          </a:p>
          <a:p>
            <a:pPr marL="0" indent="0" defTabSz="914400" eaLnBrk="0" fontAlgn="base" hangingPunct="0">
              <a:lnSpc>
                <a:spcPct val="170000"/>
              </a:lnSpc>
              <a:spcBef>
                <a:spcPct val="20000"/>
              </a:spcBef>
              <a:spcAft>
                <a:spcPct val="0"/>
              </a:spcAft>
              <a:buClrTx/>
              <a:buSzTx/>
              <a:buNone/>
            </a:pPr>
            <a:endParaRPr lang="en-GB" altLang="en-US" sz="3700" kern="0" dirty="0">
              <a:solidFill>
                <a:srgbClr val="000000"/>
              </a:solidFill>
              <a:latin typeface="+mj-lt"/>
            </a:endParaRPr>
          </a:p>
          <a:p>
            <a:pPr defTabSz="914400" eaLnBrk="0" fontAlgn="base" hangingPunct="0">
              <a:lnSpc>
                <a:spcPct val="170000"/>
              </a:lnSpc>
              <a:spcBef>
                <a:spcPct val="20000"/>
              </a:spcBef>
              <a:spcAft>
                <a:spcPct val="0"/>
              </a:spcAft>
              <a:buClrTx/>
              <a:buSzTx/>
              <a:buFontTx/>
              <a:buChar char="•"/>
            </a:pPr>
            <a:endParaRPr lang="en-GB" altLang="en-US" sz="3700" kern="0" dirty="0">
              <a:solidFill>
                <a:srgbClr val="000000"/>
              </a:solidFill>
              <a:latin typeface="+mj-lt"/>
            </a:endParaRPr>
          </a:p>
          <a:p>
            <a:pPr defTabSz="914400" eaLnBrk="0" fontAlgn="base" hangingPunct="0">
              <a:lnSpc>
                <a:spcPct val="170000"/>
              </a:lnSpc>
              <a:spcBef>
                <a:spcPct val="20000"/>
              </a:spcBef>
              <a:spcAft>
                <a:spcPct val="0"/>
              </a:spcAft>
              <a:buClrTx/>
              <a:buSzTx/>
              <a:buFontTx/>
              <a:buChar char="•"/>
            </a:pPr>
            <a:endParaRPr lang="en-GB" altLang="en-US" sz="3700" kern="0" dirty="0">
              <a:solidFill>
                <a:srgbClr val="000000"/>
              </a:solidFill>
              <a:latin typeface="+mj-lt"/>
            </a:endParaRPr>
          </a:p>
          <a:p>
            <a:pPr defTabSz="914400" eaLnBrk="0" fontAlgn="base" hangingPunct="0">
              <a:spcBef>
                <a:spcPct val="20000"/>
              </a:spcBef>
              <a:spcAft>
                <a:spcPct val="0"/>
              </a:spcAft>
              <a:buClrTx/>
              <a:buSzTx/>
              <a:buFontTx/>
              <a:buChar char="•"/>
            </a:pPr>
            <a:endParaRPr lang="en-GB" altLang="en-US" sz="2400" kern="0" dirty="0">
              <a:solidFill>
                <a:srgbClr val="000000"/>
              </a:solidFill>
              <a:latin typeface="Arial"/>
            </a:endParaRPr>
          </a:p>
        </p:txBody>
      </p:sp>
      <p:pic>
        <p:nvPicPr>
          <p:cNvPr id="8" name="Picture 7">
            <a:extLst>
              <a:ext uri="{FF2B5EF4-FFF2-40B4-BE49-F238E27FC236}">
                <a16:creationId xmlns:a16="http://schemas.microsoft.com/office/drawing/2014/main" id="{5A382801-4E03-43A0-96D6-58D92289ADC4}"/>
              </a:ext>
            </a:extLst>
          </p:cNvPr>
          <p:cNvPicPr>
            <a:picLocks noChangeAspect="1"/>
          </p:cNvPicPr>
          <p:nvPr/>
        </p:nvPicPr>
        <p:blipFill>
          <a:blip r:embed="rId4"/>
          <a:stretch>
            <a:fillRect/>
          </a:stretch>
        </p:blipFill>
        <p:spPr>
          <a:xfrm>
            <a:off x="10096294" y="4295851"/>
            <a:ext cx="2095706" cy="2562149"/>
          </a:xfrm>
          <a:prstGeom prst="rect">
            <a:avLst/>
          </a:prstGeom>
        </p:spPr>
      </p:pic>
    </p:spTree>
    <p:extLst>
      <p:ext uri="{BB962C8B-B14F-4D97-AF65-F5344CB8AC3E}">
        <p14:creationId xmlns:p14="http://schemas.microsoft.com/office/powerpoint/2010/main" val="68448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Reading: Parent Partnership</a:t>
            </a:r>
            <a:br>
              <a:rPr lang="en-GB" dirty="0">
                <a:solidFill>
                  <a:schemeClr val="bg1"/>
                </a:solidFill>
              </a:rPr>
            </a:br>
            <a:r>
              <a:rPr lang="en-GB" dirty="0">
                <a:solidFill>
                  <a:schemeClr val="bg1"/>
                </a:solidFill>
              </a:rPr>
              <a:t>Things you can do at home</a:t>
            </a:r>
          </a:p>
        </p:txBody>
      </p:sp>
      <p:sp>
        <p:nvSpPr>
          <p:cNvPr id="3" name="Content Placeholder 2"/>
          <p:cNvSpPr>
            <a:spLocks noGrp="1"/>
          </p:cNvSpPr>
          <p:nvPr>
            <p:ph idx="1"/>
          </p:nvPr>
        </p:nvSpPr>
        <p:spPr>
          <a:xfrm>
            <a:off x="348821" y="2654301"/>
            <a:ext cx="9422595" cy="3628488"/>
          </a:xfrm>
        </p:spPr>
        <p:txBody>
          <a:bodyPr>
            <a:normAutofit fontScale="85000" lnSpcReduction="10000"/>
          </a:bodyPr>
          <a:lstStyle/>
          <a:p>
            <a:r>
              <a:rPr lang="en-GB" sz="2400" dirty="0">
                <a:solidFill>
                  <a:schemeClr val="tx1"/>
                </a:solidFill>
              </a:rPr>
              <a:t>As part of your reading time, talk about the book. Ask questions to develop understanding and extract information.</a:t>
            </a:r>
          </a:p>
          <a:p>
            <a:r>
              <a:rPr lang="en-GB" sz="2400" dirty="0">
                <a:solidFill>
                  <a:schemeClr val="tx1"/>
                </a:solidFill>
              </a:rPr>
              <a:t>Explain the importance of re-reading the story book your child has. </a:t>
            </a:r>
          </a:p>
          <a:p>
            <a:r>
              <a:rPr lang="en-GB" sz="2400" dirty="0">
                <a:solidFill>
                  <a:schemeClr val="tx1"/>
                </a:solidFill>
              </a:rPr>
              <a:t>Talk about new words and what they mean. </a:t>
            </a:r>
          </a:p>
          <a:p>
            <a:r>
              <a:rPr lang="en-GB" sz="2400" dirty="0">
                <a:solidFill>
                  <a:schemeClr val="tx1"/>
                </a:solidFill>
              </a:rPr>
              <a:t>Share lots of different types of books – non-fiction, poetry and stories. </a:t>
            </a:r>
          </a:p>
          <a:p>
            <a:r>
              <a:rPr lang="en-GB" sz="2400" dirty="0">
                <a:solidFill>
                  <a:schemeClr val="tx1"/>
                </a:solidFill>
              </a:rPr>
              <a:t>Look all around for opportunities to read for information.</a:t>
            </a:r>
          </a:p>
          <a:p>
            <a:r>
              <a:rPr lang="en-GB" sz="2400" dirty="0">
                <a:solidFill>
                  <a:schemeClr val="tx1"/>
                </a:solidFill>
              </a:rPr>
              <a:t>Join/ visit the library, look out for special events at the library ….</a:t>
            </a:r>
          </a:p>
          <a:p>
            <a:r>
              <a:rPr lang="en-GB" sz="2400" dirty="0">
                <a:solidFill>
                  <a:schemeClr val="tx1"/>
                </a:solidFill>
              </a:rPr>
              <a:t>Do anything that encourages your child to read and makes reading fun!</a:t>
            </a:r>
          </a:p>
          <a:p>
            <a:pPr marL="0" indent="0">
              <a:buNone/>
            </a:pPr>
            <a:endParaRPr lang="en-GB" dirty="0"/>
          </a:p>
        </p:txBody>
      </p:sp>
      <p:sp>
        <p:nvSpPr>
          <p:cNvPr id="4" name="TextBox 3">
            <a:extLst>
              <a:ext uri="{FF2B5EF4-FFF2-40B4-BE49-F238E27FC236}">
                <a16:creationId xmlns:a16="http://schemas.microsoft.com/office/drawing/2014/main" id="{4C591967-170B-4899-A6E8-0DF3BB9CC7A6}"/>
              </a:ext>
            </a:extLst>
          </p:cNvPr>
          <p:cNvSpPr txBox="1"/>
          <p:nvPr/>
        </p:nvSpPr>
        <p:spPr>
          <a:xfrm>
            <a:off x="9023230" y="5903893"/>
            <a:ext cx="3168770" cy="954107"/>
          </a:xfrm>
          <a:prstGeom prst="rect">
            <a:avLst/>
          </a:prstGeom>
          <a:noFill/>
        </p:spPr>
        <p:txBody>
          <a:bodyPr wrap="square" rtlCol="0">
            <a:spAutoFit/>
          </a:bodyPr>
          <a:lstStyle/>
          <a:p>
            <a:pPr algn="r"/>
            <a:r>
              <a:rPr lang="en-GB" sz="1400" i="1" dirty="0">
                <a:solidFill>
                  <a:schemeClr val="accent2"/>
                </a:solidFill>
              </a:rPr>
              <a:t>We will upload a list of comprehension questions onto GC that you can ask your child when reading together.</a:t>
            </a:r>
          </a:p>
        </p:txBody>
      </p:sp>
      <p:pic>
        <p:nvPicPr>
          <p:cNvPr id="5" name="Picture 2" descr="See the source image">
            <a:extLst>
              <a:ext uri="{FF2B5EF4-FFF2-40B4-BE49-F238E27FC236}">
                <a16:creationId xmlns:a16="http://schemas.microsoft.com/office/drawing/2014/main" id="{842934A9-D559-4400-866C-EDE467565D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35" r="6327"/>
          <a:stretch/>
        </p:blipFill>
        <p:spPr bwMode="auto">
          <a:xfrm>
            <a:off x="8271804" y="-1"/>
            <a:ext cx="3657600" cy="232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863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2064</TotalTime>
  <Words>2038</Words>
  <Application>Microsoft Office PowerPoint</Application>
  <PresentationFormat>Widescreen</PresentationFormat>
  <Paragraphs>161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Comic Sans MS</vt:lpstr>
      <vt:lpstr>Wingdings</vt:lpstr>
      <vt:lpstr>Wingdings 3</vt:lpstr>
      <vt:lpstr>Ion Boardroom</vt:lpstr>
      <vt:lpstr>St Patrick’s Catholic Primary School Meet the Teachers Mrs Solomon and Miss Jones</vt:lpstr>
      <vt:lpstr>Our Wonderful Year 2 Team</vt:lpstr>
      <vt:lpstr>PowerPoint Presentation</vt:lpstr>
      <vt:lpstr>PowerPoint Presentation</vt:lpstr>
      <vt:lpstr>Key Stage One:  End of year expectations/ targets for Year 2</vt:lpstr>
      <vt:lpstr>Assessment and Recording</vt:lpstr>
      <vt:lpstr>PowerPoint Presentation</vt:lpstr>
      <vt:lpstr>PowerPoint Presentation</vt:lpstr>
      <vt:lpstr>Reading: Parent Partnership Things you can do at home</vt:lpstr>
      <vt:lpstr>Guided Reading:   </vt:lpstr>
      <vt:lpstr>PowerPoint Presentation</vt:lpstr>
      <vt:lpstr>Mastering Number</vt:lpstr>
      <vt:lpstr>Maths: Parent Partnership</vt:lpstr>
      <vt:lpstr>Spellings: Parent partnership</vt:lpstr>
      <vt:lpstr>Home Learning</vt:lpstr>
      <vt:lpstr>SAFEGUARDING  Keeping ALL our Children Safe  Register procedures  Absence  Medicine Concerns  Use of Social Media  Confidentiality  Changes to collection   </vt:lpstr>
      <vt:lpstr>Other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Anna Jones</cp:lastModifiedBy>
  <cp:revision>152</cp:revision>
  <cp:lastPrinted>2024-10-07T15:21:12Z</cp:lastPrinted>
  <dcterms:created xsi:type="dcterms:W3CDTF">2015-09-28T13:24:46Z</dcterms:created>
  <dcterms:modified xsi:type="dcterms:W3CDTF">2024-10-07T15:21:12Z</dcterms:modified>
</cp:coreProperties>
</file>